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56" r:id="rId1"/>
  </p:sldMasterIdLst>
  <p:notesMasterIdLst>
    <p:notesMasterId r:id="rId39"/>
  </p:notesMasterIdLst>
  <p:sldIdLst>
    <p:sldId id="347" r:id="rId2"/>
    <p:sldId id="346" r:id="rId3"/>
    <p:sldId id="300" r:id="rId4"/>
    <p:sldId id="301" r:id="rId5"/>
    <p:sldId id="302" r:id="rId6"/>
    <p:sldId id="313" r:id="rId7"/>
    <p:sldId id="325" r:id="rId8"/>
    <p:sldId id="303" r:id="rId9"/>
    <p:sldId id="304" r:id="rId10"/>
    <p:sldId id="305" r:id="rId11"/>
    <p:sldId id="306" r:id="rId12"/>
    <p:sldId id="324" r:id="rId13"/>
    <p:sldId id="307" r:id="rId14"/>
    <p:sldId id="308" r:id="rId15"/>
    <p:sldId id="309" r:id="rId16"/>
    <p:sldId id="310" r:id="rId17"/>
    <p:sldId id="311" r:id="rId18"/>
    <p:sldId id="312" r:id="rId19"/>
    <p:sldId id="314" r:id="rId20"/>
    <p:sldId id="315" r:id="rId21"/>
    <p:sldId id="326" r:id="rId22"/>
    <p:sldId id="316" r:id="rId23"/>
    <p:sldId id="318" r:id="rId24"/>
    <p:sldId id="317" r:id="rId25"/>
    <p:sldId id="319" r:id="rId26"/>
    <p:sldId id="321" r:id="rId27"/>
    <p:sldId id="298" r:id="rId28"/>
    <p:sldId id="330" r:id="rId29"/>
    <p:sldId id="322" r:id="rId30"/>
    <p:sldId id="329" r:id="rId31"/>
    <p:sldId id="338" r:id="rId32"/>
    <p:sldId id="331" r:id="rId33"/>
    <p:sldId id="339" r:id="rId34"/>
    <p:sldId id="332" r:id="rId35"/>
    <p:sldId id="340" r:id="rId36"/>
    <p:sldId id="333" r:id="rId37"/>
    <p:sldId id="320" r:id="rId38"/>
  </p:sldIdLst>
  <p:sldSz cx="12192000" cy="6858000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1F9C"/>
    <a:srgbClr val="24179A"/>
    <a:srgbClr val="22189A"/>
    <a:srgbClr val="1D1B9D"/>
    <a:srgbClr val="BEC1D3"/>
    <a:srgbClr val="20988D"/>
    <a:srgbClr val="101010"/>
    <a:srgbClr val="DEF4F2"/>
    <a:srgbClr val="1F2A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4B170F-E229-923E-6888-C08A796E2D12}" v="2259" dt="2025-04-29T06:14:40.442"/>
    <p1510:client id="{DCD425BC-7792-520E-975F-106A7A392B2B}" v="3262" dt="2025-04-28T04:06:50.060"/>
  </p1510:revLst>
</p1510:revInfo>
</file>

<file path=ppt/tableStyles.xml><?xml version="1.0" encoding="utf-8"?>
<a:tblStyleLst xmlns:a="http://schemas.openxmlformats.org/drawingml/2006/main" def="{02B5DDA4-B451-4F64-B61D-69C5F1F02F11}">
  <a:tblStyle styleId="{02B5DDA4-B451-4F64-B61D-69C5F1F02F11}" styleName="Table_0">
    <a:wholeTbl>
      <a:tcTxStyle b="off" i="off">
        <a:font>
          <a:latin typeface="Pretendard Medium"/>
          <a:ea typeface="Pretendard Medium"/>
          <a:cs typeface="Pretendard Medium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A"/>
          </a:solidFill>
        </a:fill>
      </a:tcStyle>
    </a:wholeTbl>
    <a:band1H>
      <a:tcTxStyle/>
      <a:tcStyle>
        <a:tcBdr/>
        <a:fill>
          <a:solidFill>
            <a:srgbClr val="CBCBD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CBD2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Pretendard Medium"/>
          <a:ea typeface="Pretendard Medium"/>
          <a:cs typeface="Pretendard Medium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Pretendard Medium"/>
          <a:ea typeface="Pretendard Medium"/>
          <a:cs typeface="Pretendard Medium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Pretendard Medium"/>
          <a:ea typeface="Pretendard Medium"/>
          <a:cs typeface="Pretendard Medium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Pretendard Medium"/>
          <a:ea typeface="Pretendard Medium"/>
          <a:cs typeface="Pretendard Medium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0"/>
    <p:restoredTop sz="94673"/>
  </p:normalViewPr>
  <p:slideViewPr>
    <p:cSldViewPr snapToGrid="0">
      <p:cViewPr varScale="1">
        <p:scale>
          <a:sx n="125" d="100"/>
          <a:sy n="125" d="100"/>
        </p:scale>
        <p:origin x="168" y="248"/>
      </p:cViewPr>
      <p:guideLst>
        <p:guide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39624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4745117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58285B1F-4B7E-2597-D369-BF8CB9D6D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59F2314A-C654-3C5C-1E43-E6C0B66D70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DD9D62B7-2475-BDE1-B394-CBE8DEF031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233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699D2FE4-DA85-5BBA-D295-471BCF5D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7BB78E7C-AF3E-FB2A-DA98-A051E8FFD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CEE18CB8-77BD-1001-50C3-4EFD2ED8C0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189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A3A3967B-554F-F09B-BD28-64D64DE47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FC323F26-41C2-D0B5-AE37-308CEC36D0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FC590C1F-0047-D333-8C6D-86F444B6D9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2179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A5DBCFBD-4156-19EA-744A-23DEC16B5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362B2A94-A0B9-D418-AD3B-7B33170049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5DAA2414-854A-34CF-AC72-709D52D645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8867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39DB1D37-C0F0-DA27-4032-08640C010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5A06E198-F550-5167-E76D-3B640E9A52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585F822B-BE61-4A69-4680-B9153CD17D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7257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3B25D5D2-5483-7ADC-8F0A-A4EA66D6A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78325847-B934-638C-7B6D-FBDDE1BF7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2802455F-04EE-AA4C-C5D4-9C0CAB4C7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837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736FB8EE-AC2D-0F01-2DCE-AD1F0F3D3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5A6CCC5D-95F7-7380-F494-5F7E40B71B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E2A07935-BB48-22DD-8C61-1CFCF5C80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969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29F3B171-8C59-9086-6A56-5F1899897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15A83B31-499E-3182-214E-F3015A8615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C7EDB371-5714-0038-3966-E657D635C0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7442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EE37ED3C-5C7E-797D-43A0-318BB5C26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742214BB-5612-016B-A083-411D0E963E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E6C71F6D-1F5D-A319-93DB-F3736A7FCA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1062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13693858-5338-B722-69EB-50CAEF39F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E3E8B117-2E64-94C4-A835-31AC180D40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80C2327F-F103-0F6B-75FB-B7C677CDC3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4697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E4733DAD-EB07-4D92-D131-81032C79D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98702D2D-78A7-D1C9-D2B7-AC475532F0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6FC9104A-EAB3-F264-0BFF-769A4ED497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5956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E21C86F7-78C4-C7C5-17BC-4209B9D0B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4D181983-DDAB-2C29-2A12-1D35878107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0FFA6284-F4C7-40A6-08CF-48C2823478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689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E349B72D-0A3E-DB4C-4067-AC5DBA81B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9DE0F343-583D-8890-9A33-03E81F6478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B04B6388-F71D-6C5E-49CF-927BB0F82F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8572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E381C2BD-2851-9A3F-59D8-4737674DA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690C49B7-8F8B-4677-2CAB-F920D7273D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015099D4-7A24-2B60-2F88-D018A23136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1606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A7ABF400-8D72-6491-F1A6-7C22A5111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A5276B8E-4311-1572-F775-83EABC0B97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9C17233F-4E33-4C75-A3A7-33E6283FD0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0087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B271FA9C-3A32-A9CE-621F-BED8AEFD6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5A1F897D-8439-9064-3F6A-875A1A3F24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43065145-7C11-81E5-2190-04AF898EB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853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988DD9C9-2D92-2BB1-7379-4E74446F1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340E4775-0A63-ADCA-ACC2-EA42CD39B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EEB7D852-29B2-7710-489F-E7DCE86F6E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1872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4BABD0DA-1624-75E1-43A7-0FD44DBBE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4D16A37A-F4CD-63B4-838C-303B4854B5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0A913BB7-65C3-2E4E-6E59-E8F5DA3696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5799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E302B2BC-435E-7CB9-CB52-27EF6F137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83AF9452-F519-D85F-E4DA-02D7C740D4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B579D6AD-2B3D-3E59-0D89-AC7930A023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7853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1632E810-73F1-E2A1-05D3-F98071B2A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03F5EA3D-1724-9A8D-C54A-0D24A3F288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3C10C466-DB86-D365-657F-4584EE0FCD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4097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F118FED9-1E6C-14A7-FD57-925502164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590C822A-0E52-8610-3787-E74B8E9342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A05B2CD3-9B90-44A3-024D-934C9A6510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04967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E4AE8FA3-3C0D-D352-53DF-8FB104B9D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877F387D-52DE-6B7C-9A14-9DAD031CA6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FD2C421A-0686-33F8-F47A-143DD83F11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824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6C64DC82-E3B2-539B-74D5-804EC4B9A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34C81E3F-9A8C-7A94-1895-930EE4AF32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BDF39B09-0E34-A098-5C01-CFF1C62FE6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19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2D2E9A75-E9BC-2083-5388-1AB309DCA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FA95DB8D-216C-E2FF-F6FF-447EDDE270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99C5F0E5-4C27-BD00-8ED3-91EEAC2897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8085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0FC94FCD-DDA0-89AB-5E23-03808CA93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C19F35CE-AE9D-02CB-5DF8-B8414AB5B7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8F462997-8660-37DE-ED2F-5B30374EC3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64733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7AFFC351-8F7B-2462-3EB4-2E84463C2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D0AD8267-24E1-6A2E-4BCC-076C5A2ECC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CF49B8D5-610B-B620-148F-82D30E6AEE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7640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2C8210FF-5F95-D688-3FDF-705297E1D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C19F7856-835E-AACC-02D9-E8FDA4C667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1C850127-45A5-2799-020E-E9BD368ADB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9306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DE421FD0-F557-83CB-10E1-6F3FAAAA0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70CE0EFC-8282-8463-3E98-7AFE423865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3EB6794B-6B89-F766-9CEB-77F88A73DC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41776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1B9A720C-8314-773B-BC4E-5027B6DBD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C6C92A5D-E6C7-80F2-5C6F-AD0AFBED3C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F8F0DE02-004A-139D-3337-8C285C3CB5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1886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17B1186C-C838-D0CC-5CCA-363D78126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7E27CFDF-71AE-F113-68EF-88DC8DA441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42662B75-C3E2-1703-25CC-6D64E341D1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4115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34831921-C7FB-AC82-D0D1-3666B9E49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36893B93-6CF1-DE16-0098-3547B44A2E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083985C2-E32F-1340-62E0-8C68CFA75E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3490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B024425A-70C6-BF64-84DE-92036101E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ECDEC464-97C5-EBD0-7FB1-5153CD013F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F2CA5145-310D-1734-6FAA-B6E9B1EA12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5122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C80926AB-1234-0398-DE0C-B0D17440F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C13232A4-6EA1-D5AB-C524-DE7E68E3ED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BE9A962B-D1AA-25AC-E7DF-7A82108FB1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8264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6D5136A6-25BB-19FB-0717-CDF2CD5B5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A4491BFC-E038-FD18-409F-5A8E2D1B79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B579FF24-90F0-A239-7BF3-FA628A3C21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6838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23B03E08-4707-785C-4A85-1B5050866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7736F44B-7F34-90A3-8FA9-604A0F2DA4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878F429C-FB58-3170-369E-E89B2855AD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631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내지A">
  <p:cSld name="내지A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/>
          <p:nvPr/>
        </p:nvSpPr>
        <p:spPr>
          <a:xfrm>
            <a:off x="0" y="-5411"/>
            <a:ext cx="910299" cy="6863411"/>
          </a:xfrm>
          <a:custGeom>
            <a:avLst/>
            <a:gdLst/>
            <a:ahLst/>
            <a:cxnLst/>
            <a:rect l="l" t="t" r="r" b="b"/>
            <a:pathLst>
              <a:path w="896296" h="6863411" extrusionOk="0">
                <a:moveTo>
                  <a:pt x="0" y="0"/>
                </a:moveTo>
                <a:lnTo>
                  <a:pt x="405548" y="0"/>
                </a:lnTo>
                <a:lnTo>
                  <a:pt x="405548" y="199944"/>
                </a:lnTo>
                <a:lnTo>
                  <a:pt x="415934" y="251380"/>
                </a:lnTo>
                <a:cubicBezTo>
                  <a:pt x="438704" y="305210"/>
                  <a:pt x="492009" y="342985"/>
                  <a:pt x="554128" y="342985"/>
                </a:cubicBezTo>
                <a:lnTo>
                  <a:pt x="662987" y="342985"/>
                </a:lnTo>
                <a:cubicBezTo>
                  <a:pt x="791843" y="342985"/>
                  <a:pt x="896296" y="447438"/>
                  <a:pt x="896296" y="576293"/>
                </a:cubicBezTo>
                <a:cubicBezTo>
                  <a:pt x="896296" y="705149"/>
                  <a:pt x="791843" y="809602"/>
                  <a:pt x="662987" y="809602"/>
                </a:cubicBezTo>
                <a:lnTo>
                  <a:pt x="554128" y="809602"/>
                </a:lnTo>
                <a:cubicBezTo>
                  <a:pt x="492009" y="809602"/>
                  <a:pt x="438704" y="847376"/>
                  <a:pt x="415934" y="901206"/>
                </a:cubicBezTo>
                <a:lnTo>
                  <a:pt x="405548" y="952642"/>
                </a:lnTo>
                <a:lnTo>
                  <a:pt x="405548" y="6863411"/>
                </a:lnTo>
                <a:lnTo>
                  <a:pt x="0" y="68634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91" name="Google Shape;91;p5"/>
          <p:cNvSpPr txBox="1"/>
          <p:nvPr/>
        </p:nvSpPr>
        <p:spPr>
          <a:xfrm rot="-5400000">
            <a:off x="-322109" y="6031529"/>
            <a:ext cx="10419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Connect Beyond Cloud</a:t>
            </a:r>
            <a:endParaRPr sz="90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92" name="Google Shape;92;p5"/>
          <p:cNvGrpSpPr/>
          <p:nvPr/>
        </p:nvGrpSpPr>
        <p:grpSpPr>
          <a:xfrm>
            <a:off x="113993" y="1123543"/>
            <a:ext cx="180000" cy="1285919"/>
            <a:chOff x="113993" y="812289"/>
            <a:chExt cx="180000" cy="1285919"/>
          </a:xfrm>
        </p:grpSpPr>
        <p:grpSp>
          <p:nvGrpSpPr>
            <p:cNvPr id="93" name="Google Shape;93;p5"/>
            <p:cNvGrpSpPr/>
            <p:nvPr/>
          </p:nvGrpSpPr>
          <p:grpSpPr>
            <a:xfrm>
              <a:off x="126850" y="1164040"/>
              <a:ext cx="154286" cy="131454"/>
              <a:chOff x="5014341" y="2312384"/>
              <a:chExt cx="228504" cy="194690"/>
            </a:xfrm>
          </p:grpSpPr>
          <p:sp>
            <p:nvSpPr>
              <p:cNvPr id="94" name="Google Shape;94;p5"/>
              <p:cNvSpPr/>
              <p:nvPr/>
            </p:nvSpPr>
            <p:spPr>
              <a:xfrm>
                <a:off x="5014341" y="2350960"/>
                <a:ext cx="228504" cy="156114"/>
              </a:xfrm>
              <a:custGeom>
                <a:avLst/>
                <a:gdLst/>
                <a:ahLst/>
                <a:cxnLst/>
                <a:rect l="l" t="t" r="r" b="b"/>
                <a:pathLst>
                  <a:path w="228504" h="156114" extrusionOk="0">
                    <a:moveTo>
                      <a:pt x="0" y="0"/>
                    </a:moveTo>
                    <a:lnTo>
                      <a:pt x="228505" y="0"/>
                    </a:lnTo>
                    <a:lnTo>
                      <a:pt x="228505" y="156115"/>
                    </a:lnTo>
                    <a:lnTo>
                      <a:pt x="0" y="15611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5014341" y="2312384"/>
                <a:ext cx="114300" cy="38576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38576" extrusionOk="0">
                    <a:moveTo>
                      <a:pt x="86963" y="0"/>
                    </a:moveTo>
                    <a:lnTo>
                      <a:pt x="0" y="0"/>
                    </a:lnTo>
                    <a:lnTo>
                      <a:pt x="0" y="38576"/>
                    </a:lnTo>
                    <a:lnTo>
                      <a:pt x="114300" y="38576"/>
                    </a:lnTo>
                    <a:lnTo>
                      <a:pt x="86963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96" name="Google Shape;96;p5"/>
            <p:cNvGrpSpPr/>
            <p:nvPr/>
          </p:nvGrpSpPr>
          <p:grpSpPr>
            <a:xfrm>
              <a:off x="118779" y="1927779"/>
              <a:ext cx="170429" cy="170429"/>
              <a:chOff x="3310604" y="3134296"/>
              <a:chExt cx="238601" cy="238601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3310604" y="3134296"/>
                <a:ext cx="238601" cy="238601"/>
              </a:xfrm>
              <a:custGeom>
                <a:avLst/>
                <a:gdLst/>
                <a:ahLst/>
                <a:cxnLst/>
                <a:rect l="l" t="t" r="r" b="b"/>
                <a:pathLst>
                  <a:path w="238601" h="238601" extrusionOk="0">
                    <a:moveTo>
                      <a:pt x="238601" y="138303"/>
                    </a:moveTo>
                    <a:lnTo>
                      <a:pt x="238601" y="100298"/>
                    </a:lnTo>
                    <a:lnTo>
                      <a:pt x="208693" y="100298"/>
                    </a:lnTo>
                    <a:cubicBezTo>
                      <a:pt x="206312" y="89154"/>
                      <a:pt x="201930" y="78772"/>
                      <a:pt x="195929" y="69533"/>
                    </a:cubicBezTo>
                    <a:lnTo>
                      <a:pt x="217075" y="48387"/>
                    </a:lnTo>
                    <a:lnTo>
                      <a:pt x="190214" y="21527"/>
                    </a:lnTo>
                    <a:lnTo>
                      <a:pt x="169069" y="42672"/>
                    </a:lnTo>
                    <a:cubicBezTo>
                      <a:pt x="159829" y="36671"/>
                      <a:pt x="149447" y="32290"/>
                      <a:pt x="138303" y="29908"/>
                    </a:cubicBezTo>
                    <a:lnTo>
                      <a:pt x="138303" y="0"/>
                    </a:lnTo>
                    <a:lnTo>
                      <a:pt x="100298" y="0"/>
                    </a:lnTo>
                    <a:lnTo>
                      <a:pt x="100298" y="29908"/>
                    </a:lnTo>
                    <a:cubicBezTo>
                      <a:pt x="89154" y="32290"/>
                      <a:pt x="78772" y="36671"/>
                      <a:pt x="69532" y="42672"/>
                    </a:cubicBezTo>
                    <a:lnTo>
                      <a:pt x="48387" y="21527"/>
                    </a:lnTo>
                    <a:lnTo>
                      <a:pt x="21526" y="48387"/>
                    </a:lnTo>
                    <a:lnTo>
                      <a:pt x="42672" y="69533"/>
                    </a:lnTo>
                    <a:cubicBezTo>
                      <a:pt x="36671" y="78772"/>
                      <a:pt x="32290" y="89154"/>
                      <a:pt x="29908" y="100298"/>
                    </a:cubicBezTo>
                    <a:lnTo>
                      <a:pt x="0" y="100298"/>
                    </a:lnTo>
                    <a:lnTo>
                      <a:pt x="0" y="138303"/>
                    </a:lnTo>
                    <a:lnTo>
                      <a:pt x="29908" y="138303"/>
                    </a:lnTo>
                    <a:cubicBezTo>
                      <a:pt x="32290" y="149447"/>
                      <a:pt x="36671" y="159829"/>
                      <a:pt x="42672" y="169069"/>
                    </a:cubicBezTo>
                    <a:lnTo>
                      <a:pt x="21526" y="190214"/>
                    </a:lnTo>
                    <a:lnTo>
                      <a:pt x="48387" y="217075"/>
                    </a:lnTo>
                    <a:lnTo>
                      <a:pt x="69532" y="195929"/>
                    </a:lnTo>
                    <a:cubicBezTo>
                      <a:pt x="78772" y="201930"/>
                      <a:pt x="89154" y="206312"/>
                      <a:pt x="100298" y="208693"/>
                    </a:cubicBezTo>
                    <a:lnTo>
                      <a:pt x="100298" y="238601"/>
                    </a:lnTo>
                    <a:lnTo>
                      <a:pt x="138303" y="238601"/>
                    </a:lnTo>
                    <a:lnTo>
                      <a:pt x="138303" y="208693"/>
                    </a:lnTo>
                    <a:cubicBezTo>
                      <a:pt x="149447" y="206312"/>
                      <a:pt x="159829" y="201930"/>
                      <a:pt x="169069" y="195929"/>
                    </a:cubicBezTo>
                    <a:lnTo>
                      <a:pt x="190214" y="217075"/>
                    </a:lnTo>
                    <a:lnTo>
                      <a:pt x="217075" y="190214"/>
                    </a:lnTo>
                    <a:lnTo>
                      <a:pt x="195929" y="169069"/>
                    </a:lnTo>
                    <a:cubicBezTo>
                      <a:pt x="201930" y="159829"/>
                      <a:pt x="206312" y="149447"/>
                      <a:pt x="208693" y="138303"/>
                    </a:cubicBezTo>
                    <a:lnTo>
                      <a:pt x="238601" y="138303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3407473" y="3231165"/>
                <a:ext cx="44958" cy="44958"/>
              </a:xfrm>
              <a:custGeom>
                <a:avLst/>
                <a:gdLst/>
                <a:ahLst/>
                <a:cxnLst/>
                <a:rect l="l" t="t" r="r" b="b"/>
                <a:pathLst>
                  <a:path w="44958" h="44958" extrusionOk="0">
                    <a:moveTo>
                      <a:pt x="44958" y="22479"/>
                    </a:moveTo>
                    <a:cubicBezTo>
                      <a:pt x="44958" y="34894"/>
                      <a:pt x="34894" y="44958"/>
                      <a:pt x="22479" y="44958"/>
                    </a:cubicBezTo>
                    <a:cubicBezTo>
                      <a:pt x="10064" y="44958"/>
                      <a:pt x="0" y="34894"/>
                      <a:pt x="0" y="22479"/>
                    </a:cubicBezTo>
                    <a:cubicBezTo>
                      <a:pt x="0" y="10064"/>
                      <a:pt x="10064" y="0"/>
                      <a:pt x="22479" y="0"/>
                    </a:cubicBezTo>
                    <a:cubicBezTo>
                      <a:pt x="34894" y="0"/>
                      <a:pt x="44958" y="10064"/>
                      <a:pt x="44958" y="2247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99" name="Google Shape;99;p5"/>
            <p:cNvGrpSpPr/>
            <p:nvPr/>
          </p:nvGrpSpPr>
          <p:grpSpPr>
            <a:xfrm>
              <a:off x="126850" y="1534465"/>
              <a:ext cx="154286" cy="154344"/>
              <a:chOff x="1602295" y="5672613"/>
              <a:chExt cx="257936" cy="258032"/>
            </a:xfrm>
          </p:grpSpPr>
          <p:sp>
            <p:nvSpPr>
              <p:cNvPr id="100" name="Google Shape;100;p5"/>
              <p:cNvSpPr/>
              <p:nvPr/>
            </p:nvSpPr>
            <p:spPr>
              <a:xfrm>
                <a:off x="1602390" y="5672708"/>
                <a:ext cx="257841" cy="257841"/>
              </a:xfrm>
              <a:custGeom>
                <a:avLst/>
                <a:gdLst/>
                <a:ahLst/>
                <a:cxnLst/>
                <a:rect l="l" t="t" r="r" b="b"/>
                <a:pathLst>
                  <a:path w="257841" h="257841" extrusionOk="0">
                    <a:moveTo>
                      <a:pt x="257842" y="128969"/>
                    </a:moveTo>
                    <a:cubicBezTo>
                      <a:pt x="257842" y="200215"/>
                      <a:pt x="200120" y="257842"/>
                      <a:pt x="128873" y="257842"/>
                    </a:cubicBezTo>
                    <a:cubicBezTo>
                      <a:pt x="57626" y="257842"/>
                      <a:pt x="0" y="200215"/>
                      <a:pt x="0" y="128969"/>
                    </a:cubicBezTo>
                    <a:cubicBezTo>
                      <a:pt x="0" y="93345"/>
                      <a:pt x="14383" y="61246"/>
                      <a:pt x="37624" y="37910"/>
                    </a:cubicBezTo>
                    <a:cubicBezTo>
                      <a:pt x="60960" y="14478"/>
                      <a:pt x="93250" y="0"/>
                      <a:pt x="128873" y="0"/>
                    </a:cubicBezTo>
                    <a:cubicBezTo>
                      <a:pt x="164497" y="0"/>
                      <a:pt x="196786" y="14478"/>
                      <a:pt x="220123" y="37910"/>
                    </a:cubicBezTo>
                    <a:cubicBezTo>
                      <a:pt x="243364" y="61246"/>
                      <a:pt x="257842" y="93345"/>
                      <a:pt x="257842" y="12896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>
                <a:off x="1640014" y="5672613"/>
                <a:ext cx="182498" cy="75819"/>
              </a:xfrm>
              <a:custGeom>
                <a:avLst/>
                <a:gdLst/>
                <a:ahLst/>
                <a:cxnLst/>
                <a:rect l="l" t="t" r="r" b="b"/>
                <a:pathLst>
                  <a:path w="182498" h="75819" extrusionOk="0">
                    <a:moveTo>
                      <a:pt x="182499" y="37910"/>
                    </a:moveTo>
                    <a:cubicBezTo>
                      <a:pt x="159163" y="61341"/>
                      <a:pt x="126873" y="75819"/>
                      <a:pt x="91250" y="75819"/>
                    </a:cubicBezTo>
                    <a:cubicBezTo>
                      <a:pt x="55626" y="75819"/>
                      <a:pt x="23336" y="61341"/>
                      <a:pt x="0" y="37910"/>
                    </a:cubicBezTo>
                    <a:cubicBezTo>
                      <a:pt x="23336" y="14478"/>
                      <a:pt x="55626" y="0"/>
                      <a:pt x="91250" y="0"/>
                    </a:cubicBezTo>
                    <a:cubicBezTo>
                      <a:pt x="126873" y="0"/>
                      <a:pt x="159163" y="14478"/>
                      <a:pt x="182499" y="3791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1640014" y="5854826"/>
                <a:ext cx="182498" cy="75819"/>
              </a:xfrm>
              <a:custGeom>
                <a:avLst/>
                <a:gdLst/>
                <a:ahLst/>
                <a:cxnLst/>
                <a:rect l="l" t="t" r="r" b="b"/>
                <a:pathLst>
                  <a:path w="182498" h="75819" extrusionOk="0">
                    <a:moveTo>
                      <a:pt x="182499" y="37910"/>
                    </a:moveTo>
                    <a:cubicBezTo>
                      <a:pt x="159163" y="14478"/>
                      <a:pt x="126873" y="0"/>
                      <a:pt x="91250" y="0"/>
                    </a:cubicBezTo>
                    <a:cubicBezTo>
                      <a:pt x="55626" y="0"/>
                      <a:pt x="23336" y="14478"/>
                      <a:pt x="0" y="37910"/>
                    </a:cubicBezTo>
                    <a:cubicBezTo>
                      <a:pt x="23336" y="61341"/>
                      <a:pt x="55626" y="75819"/>
                      <a:pt x="91250" y="75819"/>
                    </a:cubicBezTo>
                    <a:cubicBezTo>
                      <a:pt x="126873" y="75819"/>
                      <a:pt x="159163" y="61341"/>
                      <a:pt x="182499" y="3791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1602295" y="5801582"/>
                <a:ext cx="257936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9525" extrusionOk="0">
                    <a:moveTo>
                      <a:pt x="0" y="0"/>
                    </a:moveTo>
                    <a:lnTo>
                      <a:pt x="257937" y="0"/>
                    </a:lnTo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1731264" y="5672709"/>
                <a:ext cx="9525" cy="2578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57841" extrusionOk="0">
                    <a:moveTo>
                      <a:pt x="0" y="257842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1662112" y="5672708"/>
                <a:ext cx="138302" cy="257841"/>
              </a:xfrm>
              <a:custGeom>
                <a:avLst/>
                <a:gdLst/>
                <a:ahLst/>
                <a:cxnLst/>
                <a:rect l="l" t="t" r="r" b="b"/>
                <a:pathLst>
                  <a:path w="138302" h="257841" extrusionOk="0">
                    <a:moveTo>
                      <a:pt x="138303" y="128969"/>
                    </a:moveTo>
                    <a:cubicBezTo>
                      <a:pt x="138303" y="200215"/>
                      <a:pt x="107347" y="257842"/>
                      <a:pt x="69152" y="257842"/>
                    </a:cubicBezTo>
                    <a:cubicBezTo>
                      <a:pt x="30956" y="257842"/>
                      <a:pt x="0" y="200215"/>
                      <a:pt x="0" y="128969"/>
                    </a:cubicBezTo>
                    <a:cubicBezTo>
                      <a:pt x="0" y="93345"/>
                      <a:pt x="7715" y="61246"/>
                      <a:pt x="20193" y="37910"/>
                    </a:cubicBezTo>
                    <a:cubicBezTo>
                      <a:pt x="32671" y="14478"/>
                      <a:pt x="50006" y="0"/>
                      <a:pt x="69152" y="0"/>
                    </a:cubicBezTo>
                    <a:cubicBezTo>
                      <a:pt x="88297" y="0"/>
                      <a:pt x="105537" y="14478"/>
                      <a:pt x="118110" y="37910"/>
                    </a:cubicBezTo>
                    <a:cubicBezTo>
                      <a:pt x="130588" y="61246"/>
                      <a:pt x="138303" y="93345"/>
                      <a:pt x="138303" y="12896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</p:grpSp>
        <p:sp>
          <p:nvSpPr>
            <p:cNvPr id="106" name="Google Shape;106;p5"/>
            <p:cNvSpPr/>
            <p:nvPr/>
          </p:nvSpPr>
          <p:spPr>
            <a:xfrm>
              <a:off x="113993" y="812289"/>
              <a:ext cx="180000" cy="112780"/>
            </a:xfrm>
            <a:custGeom>
              <a:avLst/>
              <a:gdLst/>
              <a:ahLst/>
              <a:cxnLst/>
              <a:rect l="l" t="t" r="r" b="b"/>
              <a:pathLst>
                <a:path w="283368" h="177545" extrusionOk="0">
                  <a:moveTo>
                    <a:pt x="237649" y="75438"/>
                  </a:moveTo>
                  <a:cubicBezTo>
                    <a:pt x="238030" y="72676"/>
                    <a:pt x="238220" y="69913"/>
                    <a:pt x="238220" y="67056"/>
                  </a:cubicBezTo>
                  <a:cubicBezTo>
                    <a:pt x="238220" y="30004"/>
                    <a:pt x="208217" y="0"/>
                    <a:pt x="171164" y="0"/>
                  </a:cubicBezTo>
                  <a:cubicBezTo>
                    <a:pt x="138970" y="0"/>
                    <a:pt x="112205" y="22670"/>
                    <a:pt x="105632" y="52769"/>
                  </a:cubicBezTo>
                  <a:cubicBezTo>
                    <a:pt x="100584" y="51054"/>
                    <a:pt x="95155" y="50006"/>
                    <a:pt x="89440" y="50006"/>
                  </a:cubicBezTo>
                  <a:cubicBezTo>
                    <a:pt x="61817" y="50006"/>
                    <a:pt x="39338" y="72390"/>
                    <a:pt x="39338" y="100108"/>
                  </a:cubicBezTo>
                  <a:cubicBezTo>
                    <a:pt x="39338" y="102680"/>
                    <a:pt x="39624" y="105251"/>
                    <a:pt x="40005" y="107728"/>
                  </a:cubicBezTo>
                  <a:cubicBezTo>
                    <a:pt x="38386" y="107537"/>
                    <a:pt x="36862" y="107251"/>
                    <a:pt x="35147" y="107251"/>
                  </a:cubicBezTo>
                  <a:cubicBezTo>
                    <a:pt x="15716" y="107251"/>
                    <a:pt x="0" y="122968"/>
                    <a:pt x="0" y="142399"/>
                  </a:cubicBezTo>
                  <a:cubicBezTo>
                    <a:pt x="0" y="161830"/>
                    <a:pt x="15716" y="177546"/>
                    <a:pt x="35147" y="177546"/>
                  </a:cubicBezTo>
                  <a:lnTo>
                    <a:pt x="232124" y="177546"/>
                  </a:lnTo>
                  <a:cubicBezTo>
                    <a:pt x="260414" y="177546"/>
                    <a:pt x="283369" y="154591"/>
                    <a:pt x="283369" y="126301"/>
                  </a:cubicBezTo>
                  <a:cubicBezTo>
                    <a:pt x="283369" y="99822"/>
                    <a:pt x="263366" y="78105"/>
                    <a:pt x="237554" y="75343"/>
                  </a:cubicBezTo>
                  <a:close/>
                </a:path>
              </a:pathLst>
            </a:custGeom>
            <a:noFill/>
            <a:ln w="9525" cap="rnd" cmpd="sng">
              <a:solidFill>
                <a:srgbClr val="757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</p:grpSp>
      <p:sp>
        <p:nvSpPr>
          <p:cNvPr id="107" name="Google Shape;107;p5"/>
          <p:cNvSpPr/>
          <p:nvPr/>
        </p:nvSpPr>
        <p:spPr>
          <a:xfrm>
            <a:off x="623888" y="1005377"/>
            <a:ext cx="11268075" cy="468000"/>
          </a:xfrm>
          <a:prstGeom prst="roundRect">
            <a:avLst>
              <a:gd name="adj" fmla="val 16667"/>
            </a:avLst>
          </a:prstGeom>
          <a:solidFill>
            <a:srgbClr val="EDEEF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08" name="Google Shape;108;p5"/>
          <p:cNvSpPr txBox="1">
            <a:spLocks noGrp="1"/>
          </p:cNvSpPr>
          <p:nvPr>
            <p:ph type="body" idx="1"/>
          </p:nvPr>
        </p:nvSpPr>
        <p:spPr>
          <a:xfrm>
            <a:off x="3846207" y="1106330"/>
            <a:ext cx="4823436" cy="22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5"/>
          <p:cNvSpPr txBox="1">
            <a:spLocks noGrp="1"/>
          </p:cNvSpPr>
          <p:nvPr>
            <p:ph type="body" idx="2"/>
          </p:nvPr>
        </p:nvSpPr>
        <p:spPr>
          <a:xfrm>
            <a:off x="1016847" y="303211"/>
            <a:ext cx="345767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26B43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A-1">
  <p:cSld name="1_A-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내지A-無">
  <p:cSld name="내지A-無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/>
          <p:nvPr/>
        </p:nvSpPr>
        <p:spPr>
          <a:xfrm>
            <a:off x="0" y="-5411"/>
            <a:ext cx="910299" cy="6863411"/>
          </a:xfrm>
          <a:custGeom>
            <a:avLst/>
            <a:gdLst/>
            <a:ahLst/>
            <a:cxnLst/>
            <a:rect l="l" t="t" r="r" b="b"/>
            <a:pathLst>
              <a:path w="896296" h="6863411" extrusionOk="0">
                <a:moveTo>
                  <a:pt x="0" y="0"/>
                </a:moveTo>
                <a:lnTo>
                  <a:pt x="405548" y="0"/>
                </a:lnTo>
                <a:lnTo>
                  <a:pt x="405548" y="199944"/>
                </a:lnTo>
                <a:lnTo>
                  <a:pt x="415934" y="251380"/>
                </a:lnTo>
                <a:cubicBezTo>
                  <a:pt x="438704" y="305210"/>
                  <a:pt x="492009" y="342985"/>
                  <a:pt x="554128" y="342985"/>
                </a:cubicBezTo>
                <a:lnTo>
                  <a:pt x="662987" y="342985"/>
                </a:lnTo>
                <a:cubicBezTo>
                  <a:pt x="791843" y="342985"/>
                  <a:pt x="896296" y="447438"/>
                  <a:pt x="896296" y="576293"/>
                </a:cubicBezTo>
                <a:cubicBezTo>
                  <a:pt x="896296" y="705149"/>
                  <a:pt x="791843" y="809602"/>
                  <a:pt x="662987" y="809602"/>
                </a:cubicBezTo>
                <a:lnTo>
                  <a:pt x="554128" y="809602"/>
                </a:lnTo>
                <a:cubicBezTo>
                  <a:pt x="492009" y="809602"/>
                  <a:pt x="438704" y="847376"/>
                  <a:pt x="415934" y="901206"/>
                </a:cubicBezTo>
                <a:lnTo>
                  <a:pt x="405548" y="952642"/>
                </a:lnTo>
                <a:lnTo>
                  <a:pt x="405548" y="6863411"/>
                </a:lnTo>
                <a:lnTo>
                  <a:pt x="0" y="68634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37" name="Google Shape;137;p8"/>
          <p:cNvSpPr txBox="1"/>
          <p:nvPr/>
        </p:nvSpPr>
        <p:spPr>
          <a:xfrm rot="-5400000">
            <a:off x="-322109" y="6031529"/>
            <a:ext cx="10419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Connect Beyond Cloud</a:t>
            </a:r>
            <a:endParaRPr sz="90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138" name="Google Shape;138;p8"/>
          <p:cNvGrpSpPr/>
          <p:nvPr/>
        </p:nvGrpSpPr>
        <p:grpSpPr>
          <a:xfrm>
            <a:off x="113993" y="1123543"/>
            <a:ext cx="180000" cy="1285919"/>
            <a:chOff x="113993" y="812289"/>
            <a:chExt cx="180000" cy="1285919"/>
          </a:xfrm>
        </p:grpSpPr>
        <p:grpSp>
          <p:nvGrpSpPr>
            <p:cNvPr id="139" name="Google Shape;139;p8"/>
            <p:cNvGrpSpPr/>
            <p:nvPr/>
          </p:nvGrpSpPr>
          <p:grpSpPr>
            <a:xfrm>
              <a:off x="126850" y="1164040"/>
              <a:ext cx="154286" cy="131454"/>
              <a:chOff x="5014341" y="2312384"/>
              <a:chExt cx="228504" cy="194690"/>
            </a:xfrm>
          </p:grpSpPr>
          <p:sp>
            <p:nvSpPr>
              <p:cNvPr id="140" name="Google Shape;140;p8"/>
              <p:cNvSpPr/>
              <p:nvPr/>
            </p:nvSpPr>
            <p:spPr>
              <a:xfrm>
                <a:off x="5014341" y="2350960"/>
                <a:ext cx="228504" cy="156114"/>
              </a:xfrm>
              <a:custGeom>
                <a:avLst/>
                <a:gdLst/>
                <a:ahLst/>
                <a:cxnLst/>
                <a:rect l="l" t="t" r="r" b="b"/>
                <a:pathLst>
                  <a:path w="228504" h="156114" extrusionOk="0">
                    <a:moveTo>
                      <a:pt x="0" y="0"/>
                    </a:moveTo>
                    <a:lnTo>
                      <a:pt x="228505" y="0"/>
                    </a:lnTo>
                    <a:lnTo>
                      <a:pt x="228505" y="156115"/>
                    </a:lnTo>
                    <a:lnTo>
                      <a:pt x="0" y="15611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8"/>
              <p:cNvSpPr/>
              <p:nvPr/>
            </p:nvSpPr>
            <p:spPr>
              <a:xfrm>
                <a:off x="5014341" y="2312384"/>
                <a:ext cx="114300" cy="38576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38576" extrusionOk="0">
                    <a:moveTo>
                      <a:pt x="86963" y="0"/>
                    </a:moveTo>
                    <a:lnTo>
                      <a:pt x="0" y="0"/>
                    </a:lnTo>
                    <a:lnTo>
                      <a:pt x="0" y="38576"/>
                    </a:lnTo>
                    <a:lnTo>
                      <a:pt x="114300" y="38576"/>
                    </a:lnTo>
                    <a:lnTo>
                      <a:pt x="86963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142" name="Google Shape;142;p8"/>
            <p:cNvGrpSpPr/>
            <p:nvPr/>
          </p:nvGrpSpPr>
          <p:grpSpPr>
            <a:xfrm>
              <a:off x="118779" y="1927779"/>
              <a:ext cx="170429" cy="170429"/>
              <a:chOff x="3310604" y="3134296"/>
              <a:chExt cx="238601" cy="238601"/>
            </a:xfrm>
          </p:grpSpPr>
          <p:sp>
            <p:nvSpPr>
              <p:cNvPr id="143" name="Google Shape;143;p8"/>
              <p:cNvSpPr/>
              <p:nvPr/>
            </p:nvSpPr>
            <p:spPr>
              <a:xfrm>
                <a:off x="3310604" y="3134296"/>
                <a:ext cx="238601" cy="238601"/>
              </a:xfrm>
              <a:custGeom>
                <a:avLst/>
                <a:gdLst/>
                <a:ahLst/>
                <a:cxnLst/>
                <a:rect l="l" t="t" r="r" b="b"/>
                <a:pathLst>
                  <a:path w="238601" h="238601" extrusionOk="0">
                    <a:moveTo>
                      <a:pt x="238601" y="138303"/>
                    </a:moveTo>
                    <a:lnTo>
                      <a:pt x="238601" y="100298"/>
                    </a:lnTo>
                    <a:lnTo>
                      <a:pt x="208693" y="100298"/>
                    </a:lnTo>
                    <a:cubicBezTo>
                      <a:pt x="206312" y="89154"/>
                      <a:pt x="201930" y="78772"/>
                      <a:pt x="195929" y="69533"/>
                    </a:cubicBezTo>
                    <a:lnTo>
                      <a:pt x="217075" y="48387"/>
                    </a:lnTo>
                    <a:lnTo>
                      <a:pt x="190214" y="21527"/>
                    </a:lnTo>
                    <a:lnTo>
                      <a:pt x="169069" y="42672"/>
                    </a:lnTo>
                    <a:cubicBezTo>
                      <a:pt x="159829" y="36671"/>
                      <a:pt x="149447" y="32290"/>
                      <a:pt x="138303" y="29908"/>
                    </a:cubicBezTo>
                    <a:lnTo>
                      <a:pt x="138303" y="0"/>
                    </a:lnTo>
                    <a:lnTo>
                      <a:pt x="100298" y="0"/>
                    </a:lnTo>
                    <a:lnTo>
                      <a:pt x="100298" y="29908"/>
                    </a:lnTo>
                    <a:cubicBezTo>
                      <a:pt x="89154" y="32290"/>
                      <a:pt x="78772" y="36671"/>
                      <a:pt x="69532" y="42672"/>
                    </a:cubicBezTo>
                    <a:lnTo>
                      <a:pt x="48387" y="21527"/>
                    </a:lnTo>
                    <a:lnTo>
                      <a:pt x="21526" y="48387"/>
                    </a:lnTo>
                    <a:lnTo>
                      <a:pt x="42672" y="69533"/>
                    </a:lnTo>
                    <a:cubicBezTo>
                      <a:pt x="36671" y="78772"/>
                      <a:pt x="32290" y="89154"/>
                      <a:pt x="29908" y="100298"/>
                    </a:cubicBezTo>
                    <a:lnTo>
                      <a:pt x="0" y="100298"/>
                    </a:lnTo>
                    <a:lnTo>
                      <a:pt x="0" y="138303"/>
                    </a:lnTo>
                    <a:lnTo>
                      <a:pt x="29908" y="138303"/>
                    </a:lnTo>
                    <a:cubicBezTo>
                      <a:pt x="32290" y="149447"/>
                      <a:pt x="36671" y="159829"/>
                      <a:pt x="42672" y="169069"/>
                    </a:cubicBezTo>
                    <a:lnTo>
                      <a:pt x="21526" y="190214"/>
                    </a:lnTo>
                    <a:lnTo>
                      <a:pt x="48387" y="217075"/>
                    </a:lnTo>
                    <a:lnTo>
                      <a:pt x="69532" y="195929"/>
                    </a:lnTo>
                    <a:cubicBezTo>
                      <a:pt x="78772" y="201930"/>
                      <a:pt x="89154" y="206312"/>
                      <a:pt x="100298" y="208693"/>
                    </a:cubicBezTo>
                    <a:lnTo>
                      <a:pt x="100298" y="238601"/>
                    </a:lnTo>
                    <a:lnTo>
                      <a:pt x="138303" y="238601"/>
                    </a:lnTo>
                    <a:lnTo>
                      <a:pt x="138303" y="208693"/>
                    </a:lnTo>
                    <a:cubicBezTo>
                      <a:pt x="149447" y="206312"/>
                      <a:pt x="159829" y="201930"/>
                      <a:pt x="169069" y="195929"/>
                    </a:cubicBezTo>
                    <a:lnTo>
                      <a:pt x="190214" y="217075"/>
                    </a:lnTo>
                    <a:lnTo>
                      <a:pt x="217075" y="190214"/>
                    </a:lnTo>
                    <a:lnTo>
                      <a:pt x="195929" y="169069"/>
                    </a:lnTo>
                    <a:cubicBezTo>
                      <a:pt x="201930" y="159829"/>
                      <a:pt x="206312" y="149447"/>
                      <a:pt x="208693" y="138303"/>
                    </a:cubicBezTo>
                    <a:lnTo>
                      <a:pt x="238601" y="138303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8"/>
              <p:cNvSpPr/>
              <p:nvPr/>
            </p:nvSpPr>
            <p:spPr>
              <a:xfrm>
                <a:off x="3407473" y="3231165"/>
                <a:ext cx="44958" cy="44958"/>
              </a:xfrm>
              <a:custGeom>
                <a:avLst/>
                <a:gdLst/>
                <a:ahLst/>
                <a:cxnLst/>
                <a:rect l="l" t="t" r="r" b="b"/>
                <a:pathLst>
                  <a:path w="44958" h="44958" extrusionOk="0">
                    <a:moveTo>
                      <a:pt x="44958" y="22479"/>
                    </a:moveTo>
                    <a:cubicBezTo>
                      <a:pt x="44958" y="34894"/>
                      <a:pt x="34894" y="44958"/>
                      <a:pt x="22479" y="44958"/>
                    </a:cubicBezTo>
                    <a:cubicBezTo>
                      <a:pt x="10064" y="44958"/>
                      <a:pt x="0" y="34894"/>
                      <a:pt x="0" y="22479"/>
                    </a:cubicBezTo>
                    <a:cubicBezTo>
                      <a:pt x="0" y="10064"/>
                      <a:pt x="10064" y="0"/>
                      <a:pt x="22479" y="0"/>
                    </a:cubicBezTo>
                    <a:cubicBezTo>
                      <a:pt x="34894" y="0"/>
                      <a:pt x="44958" y="10064"/>
                      <a:pt x="44958" y="2247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145" name="Google Shape;145;p8"/>
            <p:cNvGrpSpPr/>
            <p:nvPr/>
          </p:nvGrpSpPr>
          <p:grpSpPr>
            <a:xfrm>
              <a:off x="126850" y="1534465"/>
              <a:ext cx="154286" cy="154344"/>
              <a:chOff x="1602295" y="5672613"/>
              <a:chExt cx="257936" cy="258032"/>
            </a:xfrm>
          </p:grpSpPr>
          <p:sp>
            <p:nvSpPr>
              <p:cNvPr id="146" name="Google Shape;146;p8"/>
              <p:cNvSpPr/>
              <p:nvPr/>
            </p:nvSpPr>
            <p:spPr>
              <a:xfrm>
                <a:off x="1602390" y="5672708"/>
                <a:ext cx="257841" cy="257841"/>
              </a:xfrm>
              <a:custGeom>
                <a:avLst/>
                <a:gdLst/>
                <a:ahLst/>
                <a:cxnLst/>
                <a:rect l="l" t="t" r="r" b="b"/>
                <a:pathLst>
                  <a:path w="257841" h="257841" extrusionOk="0">
                    <a:moveTo>
                      <a:pt x="257842" y="128969"/>
                    </a:moveTo>
                    <a:cubicBezTo>
                      <a:pt x="257842" y="200215"/>
                      <a:pt x="200120" y="257842"/>
                      <a:pt x="128873" y="257842"/>
                    </a:cubicBezTo>
                    <a:cubicBezTo>
                      <a:pt x="57626" y="257842"/>
                      <a:pt x="0" y="200215"/>
                      <a:pt x="0" y="128969"/>
                    </a:cubicBezTo>
                    <a:cubicBezTo>
                      <a:pt x="0" y="93345"/>
                      <a:pt x="14383" y="61246"/>
                      <a:pt x="37624" y="37910"/>
                    </a:cubicBezTo>
                    <a:cubicBezTo>
                      <a:pt x="60960" y="14478"/>
                      <a:pt x="93250" y="0"/>
                      <a:pt x="128873" y="0"/>
                    </a:cubicBezTo>
                    <a:cubicBezTo>
                      <a:pt x="164497" y="0"/>
                      <a:pt x="196786" y="14478"/>
                      <a:pt x="220123" y="37910"/>
                    </a:cubicBezTo>
                    <a:cubicBezTo>
                      <a:pt x="243364" y="61246"/>
                      <a:pt x="257842" y="93345"/>
                      <a:pt x="257842" y="12896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8"/>
              <p:cNvSpPr/>
              <p:nvPr/>
            </p:nvSpPr>
            <p:spPr>
              <a:xfrm>
                <a:off x="1640014" y="5672613"/>
                <a:ext cx="182498" cy="75819"/>
              </a:xfrm>
              <a:custGeom>
                <a:avLst/>
                <a:gdLst/>
                <a:ahLst/>
                <a:cxnLst/>
                <a:rect l="l" t="t" r="r" b="b"/>
                <a:pathLst>
                  <a:path w="182498" h="75819" extrusionOk="0">
                    <a:moveTo>
                      <a:pt x="182499" y="37910"/>
                    </a:moveTo>
                    <a:cubicBezTo>
                      <a:pt x="159163" y="61341"/>
                      <a:pt x="126873" y="75819"/>
                      <a:pt x="91250" y="75819"/>
                    </a:cubicBezTo>
                    <a:cubicBezTo>
                      <a:pt x="55626" y="75819"/>
                      <a:pt x="23336" y="61341"/>
                      <a:pt x="0" y="37910"/>
                    </a:cubicBezTo>
                    <a:cubicBezTo>
                      <a:pt x="23336" y="14478"/>
                      <a:pt x="55626" y="0"/>
                      <a:pt x="91250" y="0"/>
                    </a:cubicBezTo>
                    <a:cubicBezTo>
                      <a:pt x="126873" y="0"/>
                      <a:pt x="159163" y="14478"/>
                      <a:pt x="182499" y="3791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1640014" y="5854826"/>
                <a:ext cx="182498" cy="75819"/>
              </a:xfrm>
              <a:custGeom>
                <a:avLst/>
                <a:gdLst/>
                <a:ahLst/>
                <a:cxnLst/>
                <a:rect l="l" t="t" r="r" b="b"/>
                <a:pathLst>
                  <a:path w="182498" h="75819" extrusionOk="0">
                    <a:moveTo>
                      <a:pt x="182499" y="37910"/>
                    </a:moveTo>
                    <a:cubicBezTo>
                      <a:pt x="159163" y="14478"/>
                      <a:pt x="126873" y="0"/>
                      <a:pt x="91250" y="0"/>
                    </a:cubicBezTo>
                    <a:cubicBezTo>
                      <a:pt x="55626" y="0"/>
                      <a:pt x="23336" y="14478"/>
                      <a:pt x="0" y="37910"/>
                    </a:cubicBezTo>
                    <a:cubicBezTo>
                      <a:pt x="23336" y="61341"/>
                      <a:pt x="55626" y="75819"/>
                      <a:pt x="91250" y="75819"/>
                    </a:cubicBezTo>
                    <a:cubicBezTo>
                      <a:pt x="126873" y="75819"/>
                      <a:pt x="159163" y="61341"/>
                      <a:pt x="182499" y="3791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8"/>
              <p:cNvSpPr/>
              <p:nvPr/>
            </p:nvSpPr>
            <p:spPr>
              <a:xfrm>
                <a:off x="1602295" y="5801582"/>
                <a:ext cx="257936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9525" extrusionOk="0">
                    <a:moveTo>
                      <a:pt x="0" y="0"/>
                    </a:moveTo>
                    <a:lnTo>
                      <a:pt x="257937" y="0"/>
                    </a:lnTo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>
                <a:off x="1731264" y="5672709"/>
                <a:ext cx="9525" cy="2578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57841" extrusionOk="0">
                    <a:moveTo>
                      <a:pt x="0" y="257842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8"/>
              <p:cNvSpPr/>
              <p:nvPr/>
            </p:nvSpPr>
            <p:spPr>
              <a:xfrm>
                <a:off x="1662112" y="5672708"/>
                <a:ext cx="138302" cy="257841"/>
              </a:xfrm>
              <a:custGeom>
                <a:avLst/>
                <a:gdLst/>
                <a:ahLst/>
                <a:cxnLst/>
                <a:rect l="l" t="t" r="r" b="b"/>
                <a:pathLst>
                  <a:path w="138302" h="257841" extrusionOk="0">
                    <a:moveTo>
                      <a:pt x="138303" y="128969"/>
                    </a:moveTo>
                    <a:cubicBezTo>
                      <a:pt x="138303" y="200215"/>
                      <a:pt x="107347" y="257842"/>
                      <a:pt x="69152" y="257842"/>
                    </a:cubicBezTo>
                    <a:cubicBezTo>
                      <a:pt x="30956" y="257842"/>
                      <a:pt x="0" y="200215"/>
                      <a:pt x="0" y="128969"/>
                    </a:cubicBezTo>
                    <a:cubicBezTo>
                      <a:pt x="0" y="93345"/>
                      <a:pt x="7715" y="61246"/>
                      <a:pt x="20193" y="37910"/>
                    </a:cubicBezTo>
                    <a:cubicBezTo>
                      <a:pt x="32671" y="14478"/>
                      <a:pt x="50006" y="0"/>
                      <a:pt x="69152" y="0"/>
                    </a:cubicBezTo>
                    <a:cubicBezTo>
                      <a:pt x="88297" y="0"/>
                      <a:pt x="105537" y="14478"/>
                      <a:pt x="118110" y="37910"/>
                    </a:cubicBezTo>
                    <a:cubicBezTo>
                      <a:pt x="130588" y="61246"/>
                      <a:pt x="138303" y="93345"/>
                      <a:pt x="138303" y="12896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</p:grpSp>
        <p:sp>
          <p:nvSpPr>
            <p:cNvPr id="152" name="Google Shape;152;p8"/>
            <p:cNvSpPr/>
            <p:nvPr/>
          </p:nvSpPr>
          <p:spPr>
            <a:xfrm>
              <a:off x="113993" y="812289"/>
              <a:ext cx="180000" cy="112780"/>
            </a:xfrm>
            <a:custGeom>
              <a:avLst/>
              <a:gdLst/>
              <a:ahLst/>
              <a:cxnLst/>
              <a:rect l="l" t="t" r="r" b="b"/>
              <a:pathLst>
                <a:path w="283368" h="177545" extrusionOk="0">
                  <a:moveTo>
                    <a:pt x="237649" y="75438"/>
                  </a:moveTo>
                  <a:cubicBezTo>
                    <a:pt x="238030" y="72676"/>
                    <a:pt x="238220" y="69913"/>
                    <a:pt x="238220" y="67056"/>
                  </a:cubicBezTo>
                  <a:cubicBezTo>
                    <a:pt x="238220" y="30004"/>
                    <a:pt x="208217" y="0"/>
                    <a:pt x="171164" y="0"/>
                  </a:cubicBezTo>
                  <a:cubicBezTo>
                    <a:pt x="138970" y="0"/>
                    <a:pt x="112205" y="22670"/>
                    <a:pt x="105632" y="52769"/>
                  </a:cubicBezTo>
                  <a:cubicBezTo>
                    <a:pt x="100584" y="51054"/>
                    <a:pt x="95155" y="50006"/>
                    <a:pt x="89440" y="50006"/>
                  </a:cubicBezTo>
                  <a:cubicBezTo>
                    <a:pt x="61817" y="50006"/>
                    <a:pt x="39338" y="72390"/>
                    <a:pt x="39338" y="100108"/>
                  </a:cubicBezTo>
                  <a:cubicBezTo>
                    <a:pt x="39338" y="102680"/>
                    <a:pt x="39624" y="105251"/>
                    <a:pt x="40005" y="107728"/>
                  </a:cubicBezTo>
                  <a:cubicBezTo>
                    <a:pt x="38386" y="107537"/>
                    <a:pt x="36862" y="107251"/>
                    <a:pt x="35147" y="107251"/>
                  </a:cubicBezTo>
                  <a:cubicBezTo>
                    <a:pt x="15716" y="107251"/>
                    <a:pt x="0" y="122968"/>
                    <a:pt x="0" y="142399"/>
                  </a:cubicBezTo>
                  <a:cubicBezTo>
                    <a:pt x="0" y="161830"/>
                    <a:pt x="15716" y="177546"/>
                    <a:pt x="35147" y="177546"/>
                  </a:cubicBezTo>
                  <a:lnTo>
                    <a:pt x="232124" y="177546"/>
                  </a:lnTo>
                  <a:cubicBezTo>
                    <a:pt x="260414" y="177546"/>
                    <a:pt x="283369" y="154591"/>
                    <a:pt x="283369" y="126301"/>
                  </a:cubicBezTo>
                  <a:cubicBezTo>
                    <a:pt x="283369" y="99822"/>
                    <a:pt x="263366" y="78105"/>
                    <a:pt x="237554" y="75343"/>
                  </a:cubicBezTo>
                  <a:close/>
                </a:path>
              </a:pathLst>
            </a:custGeom>
            <a:noFill/>
            <a:ln w="9525" cap="rnd" cmpd="sng">
              <a:solidFill>
                <a:srgbClr val="757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</p:grpSp>
      <p:sp>
        <p:nvSpPr>
          <p:cNvPr id="153" name="Google Shape;153;p8"/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4" name="Google Shape;154;p8"/>
          <p:cNvSpPr txBox="1">
            <a:spLocks noGrp="1"/>
          </p:cNvSpPr>
          <p:nvPr>
            <p:ph type="body" idx="1"/>
          </p:nvPr>
        </p:nvSpPr>
        <p:spPr>
          <a:xfrm>
            <a:off x="1016847" y="303211"/>
            <a:ext cx="345767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8"/>
          <p:cNvSpPr txBox="1">
            <a:spLocks noGrp="1"/>
          </p:cNvSpPr>
          <p:nvPr>
            <p:ph type="body" idx="2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내지B-無">
  <p:cSld name="내지B-無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/>
          <p:nvPr/>
        </p:nvSpPr>
        <p:spPr>
          <a:xfrm>
            <a:off x="0" y="-5411"/>
            <a:ext cx="910299" cy="6863411"/>
          </a:xfrm>
          <a:custGeom>
            <a:avLst/>
            <a:gdLst/>
            <a:ahLst/>
            <a:cxnLst/>
            <a:rect l="l" t="t" r="r" b="b"/>
            <a:pathLst>
              <a:path w="896296" h="6863411" extrusionOk="0">
                <a:moveTo>
                  <a:pt x="0" y="0"/>
                </a:moveTo>
                <a:lnTo>
                  <a:pt x="405548" y="0"/>
                </a:lnTo>
                <a:lnTo>
                  <a:pt x="405548" y="199944"/>
                </a:lnTo>
                <a:lnTo>
                  <a:pt x="415934" y="251380"/>
                </a:lnTo>
                <a:cubicBezTo>
                  <a:pt x="438704" y="305210"/>
                  <a:pt x="492009" y="342985"/>
                  <a:pt x="554128" y="342985"/>
                </a:cubicBezTo>
                <a:lnTo>
                  <a:pt x="662987" y="342985"/>
                </a:lnTo>
                <a:cubicBezTo>
                  <a:pt x="791843" y="342985"/>
                  <a:pt x="896296" y="447438"/>
                  <a:pt x="896296" y="576293"/>
                </a:cubicBezTo>
                <a:cubicBezTo>
                  <a:pt x="896296" y="705149"/>
                  <a:pt x="791843" y="809602"/>
                  <a:pt x="662987" y="809602"/>
                </a:cubicBezTo>
                <a:lnTo>
                  <a:pt x="554128" y="809602"/>
                </a:lnTo>
                <a:cubicBezTo>
                  <a:pt x="492009" y="809602"/>
                  <a:pt x="438704" y="847376"/>
                  <a:pt x="415934" y="901206"/>
                </a:cubicBezTo>
                <a:lnTo>
                  <a:pt x="405548" y="952642"/>
                </a:lnTo>
                <a:lnTo>
                  <a:pt x="405548" y="6863411"/>
                </a:lnTo>
                <a:lnTo>
                  <a:pt x="0" y="6863411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58" name="Google Shape;158;p9"/>
          <p:cNvSpPr txBox="1"/>
          <p:nvPr/>
        </p:nvSpPr>
        <p:spPr>
          <a:xfrm rot="-5400000">
            <a:off x="-322109" y="6031529"/>
            <a:ext cx="10419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Connect Beyond Cloud</a:t>
            </a:r>
            <a:endParaRPr sz="90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159" name="Google Shape;159;p9"/>
          <p:cNvGrpSpPr/>
          <p:nvPr/>
        </p:nvGrpSpPr>
        <p:grpSpPr>
          <a:xfrm>
            <a:off x="126853" y="1475313"/>
            <a:ext cx="154286" cy="131436"/>
            <a:chOff x="5014323" y="2312384"/>
            <a:chExt cx="228503" cy="194661"/>
          </a:xfrm>
        </p:grpSpPr>
        <p:sp>
          <p:nvSpPr>
            <p:cNvPr id="160" name="Google Shape;160;p9"/>
            <p:cNvSpPr/>
            <p:nvPr/>
          </p:nvSpPr>
          <p:spPr>
            <a:xfrm>
              <a:off x="5014323" y="2350932"/>
              <a:ext cx="228503" cy="156113"/>
            </a:xfrm>
            <a:custGeom>
              <a:avLst/>
              <a:gdLst/>
              <a:ahLst/>
              <a:cxnLst/>
              <a:rect l="l" t="t" r="r" b="b"/>
              <a:pathLst>
                <a:path w="228504" h="156114" extrusionOk="0">
                  <a:moveTo>
                    <a:pt x="0" y="0"/>
                  </a:moveTo>
                  <a:lnTo>
                    <a:pt x="228505" y="0"/>
                  </a:lnTo>
                  <a:lnTo>
                    <a:pt x="228505" y="156115"/>
                  </a:lnTo>
                  <a:lnTo>
                    <a:pt x="0" y="156115"/>
                  </a:lnTo>
                  <a:close/>
                </a:path>
              </a:pathLst>
            </a:custGeom>
            <a:noFill/>
            <a:ln w="9525" cap="rnd" cmpd="sng">
              <a:solidFill>
                <a:srgbClr val="C9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5014341" y="2312384"/>
              <a:ext cx="114299" cy="38575"/>
            </a:xfrm>
            <a:custGeom>
              <a:avLst/>
              <a:gdLst/>
              <a:ahLst/>
              <a:cxnLst/>
              <a:rect l="l" t="t" r="r" b="b"/>
              <a:pathLst>
                <a:path w="114300" h="38576" extrusionOk="0">
                  <a:moveTo>
                    <a:pt x="86963" y="0"/>
                  </a:moveTo>
                  <a:lnTo>
                    <a:pt x="0" y="0"/>
                  </a:lnTo>
                  <a:lnTo>
                    <a:pt x="0" y="38576"/>
                  </a:lnTo>
                  <a:lnTo>
                    <a:pt x="114300" y="38576"/>
                  </a:lnTo>
                  <a:lnTo>
                    <a:pt x="86963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9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162" name="Google Shape;162;p9"/>
          <p:cNvGrpSpPr/>
          <p:nvPr/>
        </p:nvGrpSpPr>
        <p:grpSpPr>
          <a:xfrm>
            <a:off x="118775" y="2239029"/>
            <a:ext cx="170429" cy="170429"/>
            <a:chOff x="3310584" y="3134277"/>
            <a:chExt cx="238600" cy="238600"/>
          </a:xfrm>
        </p:grpSpPr>
        <p:sp>
          <p:nvSpPr>
            <p:cNvPr id="163" name="Google Shape;163;p9"/>
            <p:cNvSpPr/>
            <p:nvPr/>
          </p:nvSpPr>
          <p:spPr>
            <a:xfrm>
              <a:off x="3310584" y="3134277"/>
              <a:ext cx="238600" cy="238600"/>
            </a:xfrm>
            <a:custGeom>
              <a:avLst/>
              <a:gdLst/>
              <a:ahLst/>
              <a:cxnLst/>
              <a:rect l="l" t="t" r="r" b="b"/>
              <a:pathLst>
                <a:path w="238601" h="238601" extrusionOk="0">
                  <a:moveTo>
                    <a:pt x="238601" y="138303"/>
                  </a:moveTo>
                  <a:lnTo>
                    <a:pt x="238601" y="100298"/>
                  </a:lnTo>
                  <a:lnTo>
                    <a:pt x="208693" y="100298"/>
                  </a:lnTo>
                  <a:cubicBezTo>
                    <a:pt x="206312" y="89154"/>
                    <a:pt x="201930" y="78772"/>
                    <a:pt x="195929" y="69533"/>
                  </a:cubicBezTo>
                  <a:lnTo>
                    <a:pt x="217075" y="48387"/>
                  </a:lnTo>
                  <a:lnTo>
                    <a:pt x="190214" y="21527"/>
                  </a:lnTo>
                  <a:lnTo>
                    <a:pt x="169069" y="42672"/>
                  </a:lnTo>
                  <a:cubicBezTo>
                    <a:pt x="159829" y="36671"/>
                    <a:pt x="149447" y="32290"/>
                    <a:pt x="138303" y="29908"/>
                  </a:cubicBezTo>
                  <a:lnTo>
                    <a:pt x="138303" y="0"/>
                  </a:lnTo>
                  <a:lnTo>
                    <a:pt x="100298" y="0"/>
                  </a:lnTo>
                  <a:lnTo>
                    <a:pt x="100298" y="29908"/>
                  </a:lnTo>
                  <a:cubicBezTo>
                    <a:pt x="89154" y="32290"/>
                    <a:pt x="78772" y="36671"/>
                    <a:pt x="69532" y="42672"/>
                  </a:cubicBezTo>
                  <a:lnTo>
                    <a:pt x="48387" y="21527"/>
                  </a:lnTo>
                  <a:lnTo>
                    <a:pt x="21526" y="48387"/>
                  </a:lnTo>
                  <a:lnTo>
                    <a:pt x="42672" y="69533"/>
                  </a:lnTo>
                  <a:cubicBezTo>
                    <a:pt x="36671" y="78772"/>
                    <a:pt x="32290" y="89154"/>
                    <a:pt x="29908" y="100298"/>
                  </a:cubicBezTo>
                  <a:lnTo>
                    <a:pt x="0" y="100298"/>
                  </a:lnTo>
                  <a:lnTo>
                    <a:pt x="0" y="138303"/>
                  </a:lnTo>
                  <a:lnTo>
                    <a:pt x="29908" y="138303"/>
                  </a:lnTo>
                  <a:cubicBezTo>
                    <a:pt x="32290" y="149447"/>
                    <a:pt x="36671" y="159829"/>
                    <a:pt x="42672" y="169069"/>
                  </a:cubicBezTo>
                  <a:lnTo>
                    <a:pt x="21526" y="190214"/>
                  </a:lnTo>
                  <a:lnTo>
                    <a:pt x="48387" y="217075"/>
                  </a:lnTo>
                  <a:lnTo>
                    <a:pt x="69532" y="195929"/>
                  </a:lnTo>
                  <a:cubicBezTo>
                    <a:pt x="78772" y="201930"/>
                    <a:pt x="89154" y="206312"/>
                    <a:pt x="100298" y="208693"/>
                  </a:cubicBezTo>
                  <a:lnTo>
                    <a:pt x="100298" y="238601"/>
                  </a:lnTo>
                  <a:lnTo>
                    <a:pt x="138303" y="238601"/>
                  </a:lnTo>
                  <a:lnTo>
                    <a:pt x="138303" y="208693"/>
                  </a:lnTo>
                  <a:cubicBezTo>
                    <a:pt x="149447" y="206312"/>
                    <a:pt x="159829" y="201930"/>
                    <a:pt x="169069" y="195929"/>
                  </a:cubicBezTo>
                  <a:lnTo>
                    <a:pt x="190214" y="217075"/>
                  </a:lnTo>
                  <a:lnTo>
                    <a:pt x="217075" y="190214"/>
                  </a:lnTo>
                  <a:lnTo>
                    <a:pt x="195929" y="169069"/>
                  </a:lnTo>
                  <a:cubicBezTo>
                    <a:pt x="201930" y="159829"/>
                    <a:pt x="206312" y="149447"/>
                    <a:pt x="208693" y="138303"/>
                  </a:cubicBezTo>
                  <a:lnTo>
                    <a:pt x="238601" y="138303"/>
                  </a:lnTo>
                  <a:close/>
                </a:path>
              </a:pathLst>
            </a:custGeom>
            <a:noFill/>
            <a:ln w="9525" cap="rnd" cmpd="sng">
              <a:solidFill>
                <a:srgbClr val="C9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3407473" y="3231165"/>
              <a:ext cx="44958" cy="44958"/>
            </a:xfrm>
            <a:custGeom>
              <a:avLst/>
              <a:gdLst/>
              <a:ahLst/>
              <a:cxnLst/>
              <a:rect l="l" t="t" r="r" b="b"/>
              <a:pathLst>
                <a:path w="44958" h="44958" extrusionOk="0">
                  <a:moveTo>
                    <a:pt x="44958" y="22479"/>
                  </a:moveTo>
                  <a:cubicBezTo>
                    <a:pt x="44958" y="34894"/>
                    <a:pt x="34894" y="44958"/>
                    <a:pt x="22479" y="44958"/>
                  </a:cubicBezTo>
                  <a:cubicBezTo>
                    <a:pt x="10064" y="44958"/>
                    <a:pt x="0" y="34894"/>
                    <a:pt x="0" y="22479"/>
                  </a:cubicBezTo>
                  <a:cubicBezTo>
                    <a:pt x="0" y="10064"/>
                    <a:pt x="10064" y="0"/>
                    <a:pt x="22479" y="0"/>
                  </a:cubicBezTo>
                  <a:cubicBezTo>
                    <a:pt x="34894" y="0"/>
                    <a:pt x="44958" y="10064"/>
                    <a:pt x="44958" y="22479"/>
                  </a:cubicBezTo>
                  <a:close/>
                </a:path>
              </a:pathLst>
            </a:custGeom>
            <a:noFill/>
            <a:ln w="9525" cap="rnd" cmpd="sng">
              <a:solidFill>
                <a:srgbClr val="C9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165" name="Google Shape;165;p9"/>
          <p:cNvGrpSpPr/>
          <p:nvPr/>
        </p:nvGrpSpPr>
        <p:grpSpPr>
          <a:xfrm>
            <a:off x="126846" y="1845719"/>
            <a:ext cx="154288" cy="154352"/>
            <a:chOff x="1602298" y="5672583"/>
            <a:chExt cx="257941" cy="258044"/>
          </a:xfrm>
        </p:grpSpPr>
        <p:sp>
          <p:nvSpPr>
            <p:cNvPr id="166" name="Google Shape;166;p9"/>
            <p:cNvSpPr/>
            <p:nvPr/>
          </p:nvSpPr>
          <p:spPr>
            <a:xfrm>
              <a:off x="1602397" y="5672678"/>
              <a:ext cx="257842" cy="257840"/>
            </a:xfrm>
            <a:custGeom>
              <a:avLst/>
              <a:gdLst/>
              <a:ahLst/>
              <a:cxnLst/>
              <a:rect l="l" t="t" r="r" b="b"/>
              <a:pathLst>
                <a:path w="257841" h="257841" extrusionOk="0">
                  <a:moveTo>
                    <a:pt x="257842" y="128969"/>
                  </a:moveTo>
                  <a:cubicBezTo>
                    <a:pt x="257842" y="200215"/>
                    <a:pt x="200120" y="257842"/>
                    <a:pt x="128873" y="257842"/>
                  </a:cubicBezTo>
                  <a:cubicBezTo>
                    <a:pt x="57626" y="257842"/>
                    <a:pt x="0" y="200215"/>
                    <a:pt x="0" y="128969"/>
                  </a:cubicBezTo>
                  <a:cubicBezTo>
                    <a:pt x="0" y="93345"/>
                    <a:pt x="14383" y="61246"/>
                    <a:pt x="37624" y="37910"/>
                  </a:cubicBezTo>
                  <a:cubicBezTo>
                    <a:pt x="60960" y="14478"/>
                    <a:pt x="93250" y="0"/>
                    <a:pt x="128873" y="0"/>
                  </a:cubicBezTo>
                  <a:cubicBezTo>
                    <a:pt x="164497" y="0"/>
                    <a:pt x="196786" y="14478"/>
                    <a:pt x="220123" y="37910"/>
                  </a:cubicBezTo>
                  <a:cubicBezTo>
                    <a:pt x="243364" y="61246"/>
                    <a:pt x="257842" y="93345"/>
                    <a:pt x="257842" y="128969"/>
                  </a:cubicBezTo>
                  <a:close/>
                </a:path>
              </a:pathLst>
            </a:custGeom>
            <a:noFill/>
            <a:ln w="9525" cap="rnd" cmpd="sng">
              <a:solidFill>
                <a:srgbClr val="C9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1640021" y="5672583"/>
              <a:ext cx="182498" cy="75819"/>
            </a:xfrm>
            <a:custGeom>
              <a:avLst/>
              <a:gdLst/>
              <a:ahLst/>
              <a:cxnLst/>
              <a:rect l="l" t="t" r="r" b="b"/>
              <a:pathLst>
                <a:path w="182498" h="75819" extrusionOk="0">
                  <a:moveTo>
                    <a:pt x="182499" y="37910"/>
                  </a:moveTo>
                  <a:cubicBezTo>
                    <a:pt x="159163" y="61341"/>
                    <a:pt x="126873" y="75819"/>
                    <a:pt x="91250" y="75819"/>
                  </a:cubicBezTo>
                  <a:cubicBezTo>
                    <a:pt x="55626" y="75819"/>
                    <a:pt x="23336" y="61341"/>
                    <a:pt x="0" y="37910"/>
                  </a:cubicBezTo>
                  <a:cubicBezTo>
                    <a:pt x="23336" y="14478"/>
                    <a:pt x="55626" y="0"/>
                    <a:pt x="91250" y="0"/>
                  </a:cubicBezTo>
                  <a:cubicBezTo>
                    <a:pt x="126873" y="0"/>
                    <a:pt x="159163" y="14478"/>
                    <a:pt x="182499" y="37910"/>
                  </a:cubicBezTo>
                  <a:close/>
                </a:path>
              </a:pathLst>
            </a:custGeom>
            <a:noFill/>
            <a:ln w="9525" cap="rnd" cmpd="sng">
              <a:solidFill>
                <a:srgbClr val="C9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1640021" y="5854808"/>
              <a:ext cx="182498" cy="75819"/>
            </a:xfrm>
            <a:custGeom>
              <a:avLst/>
              <a:gdLst/>
              <a:ahLst/>
              <a:cxnLst/>
              <a:rect l="l" t="t" r="r" b="b"/>
              <a:pathLst>
                <a:path w="182498" h="75819" extrusionOk="0">
                  <a:moveTo>
                    <a:pt x="182499" y="37910"/>
                  </a:moveTo>
                  <a:cubicBezTo>
                    <a:pt x="159163" y="14478"/>
                    <a:pt x="126873" y="0"/>
                    <a:pt x="91250" y="0"/>
                  </a:cubicBezTo>
                  <a:cubicBezTo>
                    <a:pt x="55626" y="0"/>
                    <a:pt x="23336" y="14478"/>
                    <a:pt x="0" y="37910"/>
                  </a:cubicBezTo>
                  <a:cubicBezTo>
                    <a:pt x="23336" y="61341"/>
                    <a:pt x="55626" y="75819"/>
                    <a:pt x="91250" y="75819"/>
                  </a:cubicBezTo>
                  <a:cubicBezTo>
                    <a:pt x="126873" y="75819"/>
                    <a:pt x="159163" y="61341"/>
                    <a:pt x="182499" y="37910"/>
                  </a:cubicBezTo>
                  <a:close/>
                </a:path>
              </a:pathLst>
            </a:custGeom>
            <a:noFill/>
            <a:ln w="9525" cap="rnd" cmpd="sng">
              <a:solidFill>
                <a:srgbClr val="C9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1602298" y="5801565"/>
              <a:ext cx="257937" cy="9524"/>
            </a:xfrm>
            <a:custGeom>
              <a:avLst/>
              <a:gdLst/>
              <a:ahLst/>
              <a:cxnLst/>
              <a:rect l="l" t="t" r="r" b="b"/>
              <a:pathLst>
                <a:path w="257936" h="9525" extrusionOk="0">
                  <a:moveTo>
                    <a:pt x="0" y="0"/>
                  </a:moveTo>
                  <a:lnTo>
                    <a:pt x="257937" y="0"/>
                  </a:lnTo>
                </a:path>
              </a:pathLst>
            </a:custGeom>
            <a:noFill/>
            <a:ln w="9525" cap="rnd" cmpd="sng">
              <a:solidFill>
                <a:srgbClr val="C9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1731268" y="5672700"/>
              <a:ext cx="9524" cy="257841"/>
            </a:xfrm>
            <a:custGeom>
              <a:avLst/>
              <a:gdLst/>
              <a:ahLst/>
              <a:cxnLst/>
              <a:rect l="l" t="t" r="r" b="b"/>
              <a:pathLst>
                <a:path w="9525" h="257841" extrusionOk="0">
                  <a:moveTo>
                    <a:pt x="0" y="25784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C9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1662112" y="5672708"/>
              <a:ext cx="138302" cy="257841"/>
            </a:xfrm>
            <a:custGeom>
              <a:avLst/>
              <a:gdLst/>
              <a:ahLst/>
              <a:cxnLst/>
              <a:rect l="l" t="t" r="r" b="b"/>
              <a:pathLst>
                <a:path w="138302" h="257841" extrusionOk="0">
                  <a:moveTo>
                    <a:pt x="138303" y="128969"/>
                  </a:moveTo>
                  <a:cubicBezTo>
                    <a:pt x="138303" y="200215"/>
                    <a:pt x="107347" y="257842"/>
                    <a:pt x="69152" y="257842"/>
                  </a:cubicBezTo>
                  <a:cubicBezTo>
                    <a:pt x="30956" y="257842"/>
                    <a:pt x="0" y="200215"/>
                    <a:pt x="0" y="128969"/>
                  </a:cubicBezTo>
                  <a:cubicBezTo>
                    <a:pt x="0" y="93345"/>
                    <a:pt x="7715" y="61246"/>
                    <a:pt x="20193" y="37910"/>
                  </a:cubicBezTo>
                  <a:cubicBezTo>
                    <a:pt x="32671" y="14478"/>
                    <a:pt x="50006" y="0"/>
                    <a:pt x="69152" y="0"/>
                  </a:cubicBezTo>
                  <a:cubicBezTo>
                    <a:pt x="88297" y="0"/>
                    <a:pt x="105537" y="14478"/>
                    <a:pt x="118110" y="37910"/>
                  </a:cubicBezTo>
                  <a:cubicBezTo>
                    <a:pt x="130588" y="61246"/>
                    <a:pt x="138303" y="93345"/>
                    <a:pt x="138303" y="128969"/>
                  </a:cubicBezTo>
                  <a:close/>
                </a:path>
              </a:pathLst>
            </a:custGeom>
            <a:noFill/>
            <a:ln w="9525" cap="rnd" cmpd="sng">
              <a:solidFill>
                <a:srgbClr val="C9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</p:grpSp>
      <p:sp>
        <p:nvSpPr>
          <p:cNvPr id="172" name="Google Shape;172;p9"/>
          <p:cNvSpPr/>
          <p:nvPr/>
        </p:nvSpPr>
        <p:spPr>
          <a:xfrm>
            <a:off x="113993" y="1123543"/>
            <a:ext cx="180000" cy="112780"/>
          </a:xfrm>
          <a:custGeom>
            <a:avLst/>
            <a:gdLst/>
            <a:ahLst/>
            <a:cxnLst/>
            <a:rect l="l" t="t" r="r" b="b"/>
            <a:pathLst>
              <a:path w="283368" h="177545" extrusionOk="0">
                <a:moveTo>
                  <a:pt x="237649" y="75438"/>
                </a:moveTo>
                <a:cubicBezTo>
                  <a:pt x="238030" y="72676"/>
                  <a:pt x="238220" y="69913"/>
                  <a:pt x="238220" y="67056"/>
                </a:cubicBezTo>
                <a:cubicBezTo>
                  <a:pt x="238220" y="30004"/>
                  <a:pt x="208217" y="0"/>
                  <a:pt x="171164" y="0"/>
                </a:cubicBezTo>
                <a:cubicBezTo>
                  <a:pt x="138970" y="0"/>
                  <a:pt x="112205" y="22670"/>
                  <a:pt x="105632" y="52769"/>
                </a:cubicBezTo>
                <a:cubicBezTo>
                  <a:pt x="100584" y="51054"/>
                  <a:pt x="95155" y="50006"/>
                  <a:pt x="89440" y="50006"/>
                </a:cubicBezTo>
                <a:cubicBezTo>
                  <a:pt x="61817" y="50006"/>
                  <a:pt x="39338" y="72390"/>
                  <a:pt x="39338" y="100108"/>
                </a:cubicBezTo>
                <a:cubicBezTo>
                  <a:pt x="39338" y="102680"/>
                  <a:pt x="39624" y="105251"/>
                  <a:pt x="40005" y="107728"/>
                </a:cubicBezTo>
                <a:cubicBezTo>
                  <a:pt x="38386" y="107537"/>
                  <a:pt x="36862" y="107251"/>
                  <a:pt x="35147" y="107251"/>
                </a:cubicBezTo>
                <a:cubicBezTo>
                  <a:pt x="15716" y="107251"/>
                  <a:pt x="0" y="122968"/>
                  <a:pt x="0" y="142399"/>
                </a:cubicBezTo>
                <a:cubicBezTo>
                  <a:pt x="0" y="161830"/>
                  <a:pt x="15716" y="177546"/>
                  <a:pt x="35147" y="177546"/>
                </a:cubicBezTo>
                <a:lnTo>
                  <a:pt x="232124" y="177546"/>
                </a:lnTo>
                <a:cubicBezTo>
                  <a:pt x="260414" y="177546"/>
                  <a:pt x="283369" y="154591"/>
                  <a:pt x="283369" y="126301"/>
                </a:cubicBezTo>
                <a:cubicBezTo>
                  <a:pt x="283369" y="99822"/>
                  <a:pt x="263366" y="78105"/>
                  <a:pt x="237554" y="75343"/>
                </a:cubicBezTo>
                <a:close/>
              </a:path>
            </a:pathLst>
          </a:custGeom>
          <a:noFill/>
          <a:ln w="9525" cap="rnd" cmpd="sng">
            <a:solidFill>
              <a:srgbClr val="C9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73" name="Google Shape;173;p9"/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4" name="Google Shape;174;p9"/>
          <p:cNvSpPr txBox="1">
            <a:spLocks noGrp="1"/>
          </p:cNvSpPr>
          <p:nvPr>
            <p:ph type="body" idx="1"/>
          </p:nvPr>
        </p:nvSpPr>
        <p:spPr>
          <a:xfrm>
            <a:off x="1016847" y="303211"/>
            <a:ext cx="345767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9"/>
          <p:cNvSpPr txBox="1">
            <a:spLocks noGrp="1"/>
          </p:cNvSpPr>
          <p:nvPr>
            <p:ph type="body" idx="2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26B43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6182584" y="6570920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900" b="0" i="0" u="none" strike="noStrike" cap="none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88888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4" r:id="rId3"/>
    <p:sldLayoutId id="214748365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42">
          <p15:clr>
            <a:srgbClr val="F26B43"/>
          </p15:clr>
        </p15:guide>
        <p15:guide id="2" pos="7491">
          <p15:clr>
            <a:srgbClr val="F26B43"/>
          </p15:clr>
        </p15:guide>
        <p15:guide id="3" pos="393">
          <p15:clr>
            <a:srgbClr val="F26B43"/>
          </p15:clr>
        </p15:guide>
        <p15:guide id="4" orient="horz" pos="11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06F964A-28D5-FF50-F414-DC69D991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394C03E8-685D-C051-CF69-9FB4404A7485}"/>
              </a:ext>
            </a:extLst>
          </p:cNvPr>
          <p:cNvSpPr txBox="1"/>
          <p:nvPr/>
        </p:nvSpPr>
        <p:spPr>
          <a:xfrm>
            <a:off x="1093076" y="2668139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6000" b="1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BitNet</a:t>
            </a:r>
            <a:endParaRPr lang="en-US" altLang="ko-KR" sz="6000" b="1" dirty="0">
              <a:solidFill>
                <a:schemeClr val="tx1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3932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59D11D71-4A54-768F-786F-182093EC3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AE2919B-9FED-8854-F562-C7477A47BDEF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8E2188FC-8C00-4047-1301-69BB5F892E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b="1" dirty="0">
                <a:latin typeface="Malgun Gothic"/>
                <a:ea typeface="Malgun Gothic"/>
              </a:rPr>
              <a:t>Weight Matrix Quantization</a:t>
            </a: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AF4A47F0-0802-5A62-E2D6-B9DC56319A3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2C718D-928F-CEAD-3603-999287384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/>
                <a:ea typeface="맑은 고딕"/>
              </a:rPr>
              <a:t>Weight에서</a:t>
            </a:r>
            <a:r>
              <a:rPr lang="ko-KR" altLang="en-US" dirty="0">
                <a:latin typeface="맑은 고딕"/>
                <a:ea typeface="맑은 고딕"/>
              </a:rPr>
              <a:t> 양자화 과정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299145-0010-BFCC-C263-A5B10DB8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079" y="1587500"/>
            <a:ext cx="8618842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91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517D36C5-B180-F251-BAB0-77AF2DD2D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F68C4BE-C064-2E72-9C15-308D4738005E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8EDE4854-8C34-64D1-AD57-561BF5BC08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b="1" dirty="0">
                <a:latin typeface="Malgun Gothic"/>
                <a:ea typeface="Malgun Gothic"/>
              </a:rPr>
              <a:t>Weight Matrix Quantization</a:t>
            </a: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116CDEA4-9863-F629-54FB-E728059CBFA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D3DCA1-7FA9-EF9B-9F35-B72A9F4B0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/>
                <a:ea typeface="맑은 고딕"/>
              </a:rPr>
              <a:t>Dequantize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dirty="0" err="1">
                <a:latin typeface="Malgun Gothic"/>
                <a:ea typeface="Malgun Gothic"/>
              </a:rPr>
              <a:t>Weight</a:t>
            </a:r>
            <a:r>
              <a:rPr lang="ko-KR" dirty="0">
                <a:latin typeface="Malgun Gothic"/>
                <a:ea typeface="Malgun Gothic"/>
              </a:rPr>
              <a:t> 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3723CC-B756-BB36-0950-4D3AF2256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589" y="1600200"/>
            <a:ext cx="8673523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4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02C2B8AF-42EE-BC2C-65CB-83B8ACA2A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AEA46AE7-C5E8-AFAF-AEFA-B48E4580E74E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02154311-278B-2478-5648-77D2CEA77C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 </a:t>
            </a:r>
            <a:r>
              <a:rPr lang="en-US" b="1" dirty="0">
                <a:latin typeface="Malgun Gothic"/>
                <a:ea typeface="Malgun Gothic"/>
              </a:rPr>
              <a:t>Activation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Matrix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Quantization</a:t>
            </a:r>
            <a:endParaRPr lang="ko-KR" altLang="en-US" b="1">
              <a:latin typeface="Malgun Gothic"/>
              <a:ea typeface="Malgun Gothic"/>
            </a:endParaRP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A7932FEE-66CA-19D6-D241-B8600EFC7EA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917DE-9FD1-5821-698D-0AF867332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맑은 고딕"/>
                <a:ea typeface="맑은 고딕"/>
              </a:rPr>
              <a:t>Absmax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en-US" altLang="ko-KR" dirty="0" err="1">
                <a:latin typeface="맑은 고딕"/>
                <a:ea typeface="맑은 고딕"/>
              </a:rPr>
              <a:t>양자화</a:t>
            </a:r>
            <a:endParaRPr lang="ko-KR" dirty="0" err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9214C6-D06C-57AF-CED5-4CB51CF42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328" y="2003425"/>
            <a:ext cx="6391275" cy="437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63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336B7F97-6ADD-8B7B-1791-B2BFDE443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E01D7B4-8250-8F35-4247-E226C01455A7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BD382B18-4C9B-31CD-06B8-51FE504244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 </a:t>
            </a:r>
            <a:r>
              <a:rPr lang="en-US" b="1" dirty="0">
                <a:latin typeface="Malgun Gothic"/>
                <a:ea typeface="Malgun Gothic"/>
              </a:rPr>
              <a:t>Activation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Matrix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Quantization</a:t>
            </a:r>
            <a:endParaRPr lang="ko-KR" altLang="en-US" b="1">
              <a:latin typeface="Malgun Gothic"/>
              <a:ea typeface="Malgun Gothic"/>
            </a:endParaRP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F0350735-5C55-8CD3-49AF-1E46E558E34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88A057-B8F0-81E3-D988-7E35B9802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dirty="0">
                <a:latin typeface="맑은 고딕"/>
                <a:ea typeface="맑은 고딕"/>
              </a:rPr>
              <a:t>[−</a:t>
            </a:r>
            <a:r>
              <a:rPr lang="ko-KR" dirty="0" err="1">
                <a:latin typeface="맑은 고딕"/>
                <a:ea typeface="맑은 고딕"/>
              </a:rPr>
              <a:t>Qb</a:t>
            </a:r>
            <a:r>
              <a:rPr lang="ko-KR" dirty="0">
                <a:latin typeface="맑은 고딕"/>
                <a:ea typeface="맑은 고딕"/>
              </a:rPr>
              <a:t> ,</a:t>
            </a:r>
            <a:r>
              <a:rPr lang="en-US" altLang="ko-KR" dirty="0" err="1">
                <a:latin typeface="맑은 고딕"/>
                <a:ea typeface="맑은 고딕"/>
              </a:rPr>
              <a:t>Qb</a:t>
            </a:r>
            <a:r>
              <a:rPr lang="ko-KR" altLang="en-US" dirty="0">
                <a:latin typeface="맑은 고딕"/>
                <a:ea typeface="맑은 고딕"/>
              </a:rPr>
              <a:t> </a:t>
            </a:r>
            <a:r>
              <a:rPr lang="en-US" altLang="ko-KR" dirty="0">
                <a:latin typeface="맑은 고딕"/>
                <a:ea typeface="맑은 고딕"/>
              </a:rPr>
              <a:t>]</a:t>
            </a:r>
            <a:r>
              <a:rPr lang="ko-KR" altLang="en-US" dirty="0">
                <a:latin typeface="맑은 고딕"/>
                <a:ea typeface="맑은 고딕"/>
              </a:rPr>
              <a:t> 범위</a:t>
            </a:r>
            <a:endParaRPr 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692BBE-0683-48AE-0E6C-C452C98E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622" t="11704" r="118"/>
          <a:stretch/>
        </p:blipFill>
        <p:spPr>
          <a:xfrm>
            <a:off x="1862139" y="1501188"/>
            <a:ext cx="8807371" cy="495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75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D8DBF01D-1BAA-9CEA-C253-33C388096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58FE515-57F9-75BA-2711-343319700CAD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C3650CE4-CFAA-0BB0-41C5-7CF171A83F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 </a:t>
            </a:r>
            <a:r>
              <a:rPr lang="en-US" b="1" dirty="0">
                <a:latin typeface="Malgun Gothic"/>
                <a:ea typeface="Malgun Gothic"/>
              </a:rPr>
              <a:t>Activation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Matrix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Quantization</a:t>
            </a:r>
            <a:endParaRPr lang="ko-KR" altLang="en-US" b="1">
              <a:latin typeface="Malgun Gothic"/>
              <a:ea typeface="Malgun Gothic"/>
            </a:endParaRP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B443CEA0-FAC1-9707-D2EC-AD55324B8F7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768A96-E1A3-6522-2D2E-52A600959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맑은 고딕"/>
                <a:ea typeface="맑은 고딕"/>
              </a:rPr>
              <a:t>Absmax</a:t>
            </a:r>
            <a:endParaRPr lang="ko-KR" dirty="0" err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8483DE-20C2-E010-9FEE-DFB18E911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488" y="1449388"/>
            <a:ext cx="9102725" cy="50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16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5DB896E7-44CF-9C21-95EC-D4143AF47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C2A1721-0FA6-0966-4891-848E98370D87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BA8C0CBD-094B-1E53-C265-80DF80504C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 </a:t>
            </a:r>
            <a:r>
              <a:rPr lang="en-US" b="1" dirty="0">
                <a:latin typeface="Malgun Gothic"/>
                <a:ea typeface="Malgun Gothic"/>
              </a:rPr>
              <a:t>Activation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Matrix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Quantization</a:t>
            </a:r>
            <a:endParaRPr lang="ko-KR" altLang="en-US" b="1">
              <a:latin typeface="Malgun Gothic"/>
              <a:ea typeface="Malgun Gothic"/>
            </a:endParaRP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AD6B22C2-D1D2-BBF2-34F1-364EF6ADC1A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36163-5A52-99B8-2C44-C04B28225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Scale </a:t>
            </a:r>
            <a:r>
              <a:rPr lang="en-US" altLang="ko-KR" dirty="0" err="1">
                <a:latin typeface="맑은 고딕"/>
                <a:ea typeface="맑은 고딕"/>
              </a:rPr>
              <a:t>계산</a:t>
            </a:r>
            <a:endParaRPr lang="ko-KR" dirty="0" err="1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82A515-9E45-A954-26E0-6A4368DFF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1539411"/>
            <a:ext cx="9118600" cy="50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47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62B84089-29EA-F90F-9180-0D40EA251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F73471A-8B94-562A-D9BD-56A18FC3FFB5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314925FA-86FE-ACA6-29D2-EE6EECF41F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 </a:t>
            </a:r>
            <a:r>
              <a:rPr lang="en-US" b="1" dirty="0">
                <a:latin typeface="Malgun Gothic"/>
                <a:ea typeface="Malgun Gothic"/>
              </a:rPr>
              <a:t>Activation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Matrix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Quantization</a:t>
            </a:r>
            <a:endParaRPr lang="ko-KR" altLang="en-US" b="1">
              <a:latin typeface="Malgun Gothic"/>
              <a:ea typeface="Malgun Gothic"/>
            </a:endParaRP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4AC7007A-3A5C-B0A2-2C72-3E72098B8ED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3C48EB-C2B8-BD03-1352-8118ADC58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맑은 고딕"/>
                <a:ea typeface="맑은 고딕"/>
              </a:rPr>
              <a:t>Absmax</a:t>
            </a:r>
            <a:endParaRPr lang="ko-KR" dirty="0" err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1E3DC6-7BB3-5ECD-68B4-E87EA8141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833" y="1549400"/>
            <a:ext cx="8389234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07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7E76C0F3-D905-5E1B-C831-28C6FF134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B91B567-BFE8-EF3E-F947-396EA820CAC8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9FB04E3B-F058-6116-F9B1-ED8B75E12C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 </a:t>
            </a:r>
            <a:r>
              <a:rPr lang="en-US" b="1" dirty="0">
                <a:latin typeface="Malgun Gothic"/>
                <a:ea typeface="Malgun Gothic"/>
              </a:rPr>
              <a:t>Activation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Matrix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Quantization</a:t>
            </a:r>
            <a:endParaRPr lang="ko-KR" altLang="en-US" b="1">
              <a:latin typeface="Malgun Gothic"/>
              <a:ea typeface="Malgun Gothic"/>
            </a:endParaRP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7A3BF148-AD4A-46E2-1A62-1645565120B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FE89C8-8904-64AE-41C7-F4907E1C4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맑은 고딕"/>
                <a:ea typeface="맑은 고딕"/>
              </a:rPr>
              <a:t>Absmax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en-US" altLang="ko-KR" dirty="0" err="1">
                <a:latin typeface="맑은 고딕"/>
                <a:ea typeface="맑은 고딕"/>
              </a:rPr>
              <a:t>양자화</a:t>
            </a:r>
            <a:endParaRPr lang="en-US" altLang="ko-KR" dirty="0" err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C1877A-E262-5E1D-4547-8364C718B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880" y="1511300"/>
            <a:ext cx="7573739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41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71B9784E-26C0-A2F5-343E-C765D0FCF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D486A63-97A0-78FD-C992-E1E8D45332EA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C88B99E3-3EBC-4FAE-F6CC-ACB38E0EAD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 </a:t>
            </a:r>
            <a:r>
              <a:rPr lang="en-US" b="1" dirty="0">
                <a:latin typeface="Malgun Gothic"/>
                <a:ea typeface="Malgun Gothic"/>
              </a:rPr>
              <a:t>Activation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Matrix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Quantization</a:t>
            </a:r>
            <a:endParaRPr lang="ko-KR" altLang="en-US" b="1">
              <a:latin typeface="Malgun Gothic"/>
              <a:ea typeface="Malgun Gothic"/>
            </a:endParaRP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0DB1984F-8E88-A92A-9A88-D44BF3389C7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6F367B-D013-B036-6F03-888E6AE7F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Malgun Gothic"/>
                <a:ea typeface="Malgun Gothic"/>
              </a:rPr>
              <a:t>Dequantize </a:t>
            </a:r>
            <a:r>
              <a:rPr lang="en-US" altLang="ko-KR" dirty="0" err="1">
                <a:latin typeface="Malgun Gothic"/>
                <a:ea typeface="Malgun Gothic"/>
              </a:rPr>
              <a:t>Activiation</a:t>
            </a:r>
            <a:r>
              <a:rPr lang="en-US" altLang="ko-KR" dirty="0">
                <a:latin typeface="Malgun Gothic"/>
                <a:ea typeface="Malgun Gothic"/>
              </a:rPr>
              <a:t> Matrix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999F40-4FC9-5C47-BF8B-36FDFEA94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1530887"/>
            <a:ext cx="9258300" cy="49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0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D18A55A3-FCFF-1D2B-2627-DFDD0768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892E561-7754-4C01-4AFD-433FCE97075C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425CC9A6-7408-F410-565F-6C5622BD8F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32016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Malgun Gothic"/>
                <a:ea typeface="Malgun Gothic"/>
              </a:rPr>
              <a:t>STE(Straight Through Estimator)</a:t>
            </a:r>
            <a:endParaRPr lang="en-US" altLang="ko-KR" sz="1400" b="1" u="sng">
              <a:solidFill>
                <a:srgbClr val="D1D5DC"/>
              </a:solidFill>
              <a:latin typeface="Charter"/>
              <a:ea typeface="Malgun Gothic"/>
            </a:endParaRP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160629EA-AAFC-5FD8-1EB8-36E18AC5E67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17CE1-69C5-5A74-B862-BA0E436DC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6107" y="1131730"/>
            <a:ext cx="7490436" cy="220060"/>
          </a:xfrm>
        </p:spPr>
        <p:txBody>
          <a:bodyPr/>
          <a:lstStyle/>
          <a:p>
            <a:r>
              <a:rPr lang="en-US" altLang="ko-KR" dirty="0" err="1">
                <a:latin typeface="Malgun Gothic"/>
                <a:ea typeface="Malgun Gothic"/>
              </a:rPr>
              <a:t>역전파</a:t>
            </a:r>
            <a:r>
              <a:rPr lang="en-US" altLang="ko-KR" dirty="0">
                <a:latin typeface="Malgun Gothic"/>
                <a:ea typeface="Malgun Gothic"/>
              </a:rPr>
              <a:t> 때 </a:t>
            </a:r>
            <a:r>
              <a:rPr lang="en-US" altLang="ko-KR" b="1" dirty="0" err="1">
                <a:latin typeface="Malgun Gothic"/>
                <a:ea typeface="Malgun Gothic"/>
              </a:rPr>
              <a:t>미분</a:t>
            </a:r>
            <a:r>
              <a:rPr lang="en-US" altLang="ko-KR" b="1" dirty="0">
                <a:latin typeface="Malgun Gothic"/>
                <a:ea typeface="Malgun Gothic"/>
              </a:rPr>
              <a:t> </a:t>
            </a:r>
            <a:r>
              <a:rPr lang="en-US" altLang="ko-KR" b="1" dirty="0" err="1">
                <a:latin typeface="Malgun Gothic"/>
                <a:ea typeface="Malgun Gothic"/>
              </a:rPr>
              <a:t>불가능한</a:t>
            </a:r>
            <a:r>
              <a:rPr lang="en-US" altLang="ko-KR" b="1" dirty="0">
                <a:latin typeface="Malgun Gothic"/>
                <a:ea typeface="Malgun Gothic"/>
              </a:rPr>
              <a:t> </a:t>
            </a:r>
            <a:r>
              <a:rPr lang="en-US" altLang="ko-KR" b="1" dirty="0" err="1">
                <a:latin typeface="Malgun Gothic"/>
                <a:ea typeface="Malgun Gothic"/>
              </a:rPr>
              <a:t>연산이</a:t>
            </a:r>
            <a:r>
              <a:rPr lang="en-US" altLang="ko-KR" b="1" dirty="0">
                <a:latin typeface="Malgun Gothic"/>
                <a:ea typeface="Malgun Gothic"/>
              </a:rPr>
              <a:t> </a:t>
            </a:r>
            <a:r>
              <a:rPr lang="en-US" altLang="ko-KR" b="1" dirty="0" err="1">
                <a:latin typeface="Malgun Gothic"/>
                <a:ea typeface="Malgun Gothic"/>
              </a:rPr>
              <a:t>포함된</a:t>
            </a:r>
            <a:r>
              <a:rPr lang="en-US" altLang="ko-KR" b="1" dirty="0">
                <a:latin typeface="Malgun Gothic"/>
                <a:ea typeface="Malgun Gothic"/>
              </a:rPr>
              <a:t> </a:t>
            </a:r>
            <a:r>
              <a:rPr lang="en-US" altLang="ko-KR" b="1" dirty="0" err="1">
                <a:latin typeface="Malgun Gothic"/>
                <a:ea typeface="Malgun Gothic"/>
              </a:rPr>
              <a:t>함수</a:t>
            </a:r>
            <a:r>
              <a:rPr lang="en-US" altLang="ko-KR" dirty="0" err="1">
                <a:latin typeface="Malgun Gothic"/>
                <a:ea typeface="Malgun Gothic"/>
              </a:rPr>
              <a:t>에서도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역전파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가능하도록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하는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방법</a:t>
            </a:r>
            <a:r>
              <a:rPr lang="en-US" altLang="ko-KR" dirty="0">
                <a:latin typeface="Malgun Gothic"/>
                <a:ea typeface="Malgun Gothic"/>
              </a:rPr>
              <a:t>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70D261-9022-713D-406F-F3FF4EF30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663" y="2586037"/>
            <a:ext cx="3762375" cy="29813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28B666D-68E9-9383-68B5-DA6C8470E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413" y="1954212"/>
            <a:ext cx="38639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31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0;p11">
            <a:extLst>
              <a:ext uri="{FF2B5EF4-FFF2-40B4-BE49-F238E27FC236}">
                <a16:creationId xmlns:a16="http://schemas.microsoft.com/office/drawing/2014/main" id="{168392F4-38D3-B675-3A2A-F595DD0D897B}"/>
              </a:ext>
            </a:extLst>
          </p:cNvPr>
          <p:cNvSpPr txBox="1"/>
          <p:nvPr/>
        </p:nvSpPr>
        <p:spPr>
          <a:xfrm>
            <a:off x="4713587" y="937979"/>
            <a:ext cx="80470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accent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  <a:sym typeface="Arial"/>
              </a:rPr>
              <a:t>Ⅰ</a:t>
            </a:r>
            <a:endParaRPr sz="4800" b="1">
              <a:solidFill>
                <a:schemeClr val="accent1"/>
              </a:solidFill>
              <a:latin typeface="KoPub바탕체 Light" panose="00000300000000000000" pitchFamily="2" charset="-127"/>
              <a:ea typeface="KoPub바탕체 Light" panose="00000300000000000000" pitchFamily="2" charset="-127"/>
              <a:sym typeface="Arial"/>
            </a:endParaRPr>
          </a:p>
        </p:txBody>
      </p:sp>
      <p:grpSp>
        <p:nvGrpSpPr>
          <p:cNvPr id="3" name="Google Shape;251;p11">
            <a:extLst>
              <a:ext uri="{FF2B5EF4-FFF2-40B4-BE49-F238E27FC236}">
                <a16:creationId xmlns:a16="http://schemas.microsoft.com/office/drawing/2014/main" id="{D70A212A-685A-3254-5E88-7C1E5C3937F8}"/>
              </a:ext>
            </a:extLst>
          </p:cNvPr>
          <p:cNvGrpSpPr/>
          <p:nvPr/>
        </p:nvGrpSpPr>
        <p:grpSpPr>
          <a:xfrm>
            <a:off x="5811082" y="989349"/>
            <a:ext cx="3681730" cy="655161"/>
            <a:chOff x="5893435" y="2057738"/>
            <a:chExt cx="3681730" cy="655161"/>
          </a:xfrm>
        </p:grpSpPr>
        <p:sp>
          <p:nvSpPr>
            <p:cNvPr id="4" name="Google Shape;252;p11">
              <a:extLst>
                <a:ext uri="{FF2B5EF4-FFF2-40B4-BE49-F238E27FC236}">
                  <a16:creationId xmlns:a16="http://schemas.microsoft.com/office/drawing/2014/main" id="{7A21433E-21FF-7995-D199-8944F99E0FF7}"/>
                </a:ext>
              </a:extLst>
            </p:cNvPr>
            <p:cNvSpPr txBox="1"/>
            <p:nvPr/>
          </p:nvSpPr>
          <p:spPr>
            <a:xfrm>
              <a:off x="5893435" y="2282012"/>
              <a:ext cx="3681730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/>
              <a:r>
                <a:rPr lang="ko-KR" altLang="en-US" sz="2800" b="1" dirty="0" err="1">
                  <a:solidFill>
                    <a:schemeClr val="dk1"/>
                  </a:solidFill>
                  <a:latin typeface="맑은 고딕"/>
                  <a:ea typeface="맑은 고딕"/>
                </a:rPr>
                <a:t>BitNet</a:t>
              </a:r>
              <a:r>
                <a:rPr lang="ko-KR" altLang="en-US" sz="2800" b="1" dirty="0">
                  <a:solidFill>
                    <a:schemeClr val="dk1"/>
                  </a:solidFill>
                  <a:latin typeface="맑은 고딕"/>
                  <a:ea typeface="맑은 고딕"/>
                </a:rPr>
                <a:t>?</a:t>
              </a:r>
            </a:p>
          </p:txBody>
        </p:sp>
        <p:sp>
          <p:nvSpPr>
            <p:cNvPr id="5" name="Google Shape;253;p11">
              <a:extLst>
                <a:ext uri="{FF2B5EF4-FFF2-40B4-BE49-F238E27FC236}">
                  <a16:creationId xmlns:a16="http://schemas.microsoft.com/office/drawing/2014/main" id="{DAAED428-0A38-4140-7119-1A6A7E803ADC}"/>
                </a:ext>
              </a:extLst>
            </p:cNvPr>
            <p:cNvSpPr/>
            <p:nvPr/>
          </p:nvSpPr>
          <p:spPr>
            <a:xfrm>
              <a:off x="5893435" y="2057738"/>
              <a:ext cx="738188" cy="176994"/>
            </a:xfrm>
            <a:prstGeom prst="roundRect">
              <a:avLst>
                <a:gd name="adj" fmla="val 50000"/>
              </a:avLst>
            </a:prstGeom>
            <a:solidFill>
              <a:srgbClr val="EDEEF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757D9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Chapter 1</a:t>
              </a:r>
              <a:endParaRPr sz="1800">
                <a:solidFill>
                  <a:srgbClr val="757D9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  <p:sp>
        <p:nvSpPr>
          <p:cNvPr id="6" name="Google Shape;254;p11">
            <a:extLst>
              <a:ext uri="{FF2B5EF4-FFF2-40B4-BE49-F238E27FC236}">
                <a16:creationId xmlns:a16="http://schemas.microsoft.com/office/drawing/2014/main" id="{BBEEC1D4-31B7-036E-777B-A7F1DF84D7ED}"/>
              </a:ext>
            </a:extLst>
          </p:cNvPr>
          <p:cNvSpPr/>
          <p:nvPr/>
        </p:nvSpPr>
        <p:spPr>
          <a:xfrm>
            <a:off x="5535867" y="1273974"/>
            <a:ext cx="66675" cy="666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7" name="Google Shape;255;p11">
            <a:extLst>
              <a:ext uri="{FF2B5EF4-FFF2-40B4-BE49-F238E27FC236}">
                <a16:creationId xmlns:a16="http://schemas.microsoft.com/office/drawing/2014/main" id="{93D3CFED-6C24-2AD8-860A-4A58F9F93F0A}"/>
              </a:ext>
            </a:extLst>
          </p:cNvPr>
          <p:cNvSpPr txBox="1"/>
          <p:nvPr/>
        </p:nvSpPr>
        <p:spPr>
          <a:xfrm>
            <a:off x="4713587" y="2563580"/>
            <a:ext cx="80470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accent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  <a:sym typeface="Arial"/>
              </a:rPr>
              <a:t>Ⅱ</a:t>
            </a:r>
            <a:endParaRPr sz="105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grpSp>
        <p:nvGrpSpPr>
          <p:cNvPr id="8" name="Google Shape;256;p11">
            <a:extLst>
              <a:ext uri="{FF2B5EF4-FFF2-40B4-BE49-F238E27FC236}">
                <a16:creationId xmlns:a16="http://schemas.microsoft.com/office/drawing/2014/main" id="{B86F1F43-0D42-AE86-C0E3-AB58EBC8552D}"/>
              </a:ext>
            </a:extLst>
          </p:cNvPr>
          <p:cNvGrpSpPr/>
          <p:nvPr/>
        </p:nvGrpSpPr>
        <p:grpSpPr>
          <a:xfrm>
            <a:off x="5811082" y="2614950"/>
            <a:ext cx="3681730" cy="655161"/>
            <a:chOff x="5893435" y="2057738"/>
            <a:chExt cx="3681730" cy="655161"/>
          </a:xfrm>
        </p:grpSpPr>
        <p:sp>
          <p:nvSpPr>
            <p:cNvPr id="9" name="Google Shape;257;p11">
              <a:extLst>
                <a:ext uri="{FF2B5EF4-FFF2-40B4-BE49-F238E27FC236}">
                  <a16:creationId xmlns:a16="http://schemas.microsoft.com/office/drawing/2014/main" id="{96518062-7155-2490-A1F9-C80975D45438}"/>
                </a:ext>
              </a:extLst>
            </p:cNvPr>
            <p:cNvSpPr txBox="1"/>
            <p:nvPr/>
          </p:nvSpPr>
          <p:spPr>
            <a:xfrm>
              <a:off x="5893435" y="2282012"/>
              <a:ext cx="3681730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r>
                <a:rPr lang="ko-KR" altLang="ko-KR" sz="2800" b="1" dirty="0" err="1">
                  <a:solidFill>
                    <a:schemeClr val="dk1"/>
                  </a:solidFill>
                  <a:latin typeface="Malgun Gothic"/>
                  <a:ea typeface="Malgun Gothic"/>
                </a:rPr>
                <a:t>BitNet</a:t>
              </a:r>
              <a:r>
                <a:rPr lang="ko-KR" altLang="ko-KR" sz="2800" b="1" dirty="0">
                  <a:solidFill>
                    <a:schemeClr val="dk1"/>
                  </a:solidFill>
                  <a:latin typeface="Malgun Gothic"/>
                  <a:ea typeface="Malgun Gothic"/>
                </a:rPr>
                <a:t> 추론 방법</a:t>
              </a:r>
              <a:endParaRPr lang="ko-KR" altLang="en-US" sz="2800" b="1" dirty="0">
                <a:solidFill>
                  <a:schemeClr val="dk1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10" name="Google Shape;258;p11">
              <a:extLst>
                <a:ext uri="{FF2B5EF4-FFF2-40B4-BE49-F238E27FC236}">
                  <a16:creationId xmlns:a16="http://schemas.microsoft.com/office/drawing/2014/main" id="{58403951-30BE-B8DB-E656-D01CFE90F9F6}"/>
                </a:ext>
              </a:extLst>
            </p:cNvPr>
            <p:cNvSpPr/>
            <p:nvPr/>
          </p:nvSpPr>
          <p:spPr>
            <a:xfrm>
              <a:off x="5893435" y="2057738"/>
              <a:ext cx="738188" cy="176994"/>
            </a:xfrm>
            <a:prstGeom prst="roundRect">
              <a:avLst>
                <a:gd name="adj" fmla="val 50000"/>
              </a:avLst>
            </a:prstGeom>
            <a:solidFill>
              <a:srgbClr val="EDEEF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757D9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Chapter 2</a:t>
              </a:r>
              <a:endParaRPr sz="1800">
                <a:solidFill>
                  <a:srgbClr val="757D9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  <p:sp>
        <p:nvSpPr>
          <p:cNvPr id="11" name="Google Shape;259;p11">
            <a:extLst>
              <a:ext uri="{FF2B5EF4-FFF2-40B4-BE49-F238E27FC236}">
                <a16:creationId xmlns:a16="http://schemas.microsoft.com/office/drawing/2014/main" id="{5E3D927E-02C1-27FB-48B6-C9BDE0473AA5}"/>
              </a:ext>
            </a:extLst>
          </p:cNvPr>
          <p:cNvSpPr/>
          <p:nvPr/>
        </p:nvSpPr>
        <p:spPr>
          <a:xfrm>
            <a:off x="5535867" y="2899575"/>
            <a:ext cx="66675" cy="666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2" name="Google Shape;260;p11">
            <a:extLst>
              <a:ext uri="{FF2B5EF4-FFF2-40B4-BE49-F238E27FC236}">
                <a16:creationId xmlns:a16="http://schemas.microsoft.com/office/drawing/2014/main" id="{BE5F51F4-BD3E-7C2A-A50C-998F7ACB6E9F}"/>
              </a:ext>
            </a:extLst>
          </p:cNvPr>
          <p:cNvSpPr txBox="1"/>
          <p:nvPr/>
        </p:nvSpPr>
        <p:spPr>
          <a:xfrm>
            <a:off x="4713587" y="4189179"/>
            <a:ext cx="80470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accent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  <a:sym typeface="Arial"/>
              </a:rPr>
              <a:t>Ⅲ</a:t>
            </a:r>
            <a:endParaRPr sz="105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grpSp>
        <p:nvGrpSpPr>
          <p:cNvPr id="13" name="Google Shape;261;p11">
            <a:extLst>
              <a:ext uri="{FF2B5EF4-FFF2-40B4-BE49-F238E27FC236}">
                <a16:creationId xmlns:a16="http://schemas.microsoft.com/office/drawing/2014/main" id="{6298F678-9B70-A214-CFBE-42D55C0A57C1}"/>
              </a:ext>
            </a:extLst>
          </p:cNvPr>
          <p:cNvGrpSpPr/>
          <p:nvPr/>
        </p:nvGrpSpPr>
        <p:grpSpPr>
          <a:xfrm>
            <a:off x="5811082" y="4240549"/>
            <a:ext cx="3493837" cy="655161"/>
            <a:chOff x="5893435" y="2057738"/>
            <a:chExt cx="3493837" cy="655161"/>
          </a:xfrm>
        </p:grpSpPr>
        <p:sp>
          <p:nvSpPr>
            <p:cNvPr id="14" name="Google Shape;262;p11">
              <a:extLst>
                <a:ext uri="{FF2B5EF4-FFF2-40B4-BE49-F238E27FC236}">
                  <a16:creationId xmlns:a16="http://schemas.microsoft.com/office/drawing/2014/main" id="{D6161537-D8ED-12D1-BFBD-5795669B13DA}"/>
                </a:ext>
              </a:extLst>
            </p:cNvPr>
            <p:cNvSpPr txBox="1"/>
            <p:nvPr/>
          </p:nvSpPr>
          <p:spPr>
            <a:xfrm>
              <a:off x="5893435" y="2282012"/>
              <a:ext cx="3493837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r>
                <a:rPr lang="ko-KR" sz="2800" b="1" dirty="0">
                  <a:solidFill>
                    <a:schemeClr val="dk1"/>
                  </a:solidFill>
                  <a:latin typeface="Malgun Gothic"/>
                  <a:ea typeface="Malgun Gothic"/>
                </a:rPr>
                <a:t>추론</a:t>
              </a:r>
              <a:r>
                <a:rPr lang="ko-KR" altLang="en-US" sz="2800" b="1" dirty="0">
                  <a:solidFill>
                    <a:schemeClr val="dk1"/>
                  </a:solidFill>
                  <a:latin typeface="Malgun Gothic"/>
                  <a:ea typeface="Malgun Gothic"/>
                </a:rPr>
                <a:t> 결과</a:t>
              </a:r>
            </a:p>
          </p:txBody>
        </p:sp>
        <p:sp>
          <p:nvSpPr>
            <p:cNvPr id="15" name="Google Shape;263;p11">
              <a:extLst>
                <a:ext uri="{FF2B5EF4-FFF2-40B4-BE49-F238E27FC236}">
                  <a16:creationId xmlns:a16="http://schemas.microsoft.com/office/drawing/2014/main" id="{87369D83-29B0-0B86-8797-78364D611378}"/>
                </a:ext>
              </a:extLst>
            </p:cNvPr>
            <p:cNvSpPr/>
            <p:nvPr/>
          </p:nvSpPr>
          <p:spPr>
            <a:xfrm>
              <a:off x="5893435" y="2057738"/>
              <a:ext cx="738188" cy="176994"/>
            </a:xfrm>
            <a:prstGeom prst="roundRect">
              <a:avLst>
                <a:gd name="adj" fmla="val 50000"/>
              </a:avLst>
            </a:prstGeom>
            <a:solidFill>
              <a:srgbClr val="EDEEF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757D9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Chapter 3</a:t>
              </a:r>
              <a:endParaRPr sz="1800">
                <a:solidFill>
                  <a:srgbClr val="757D9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  <p:sp>
        <p:nvSpPr>
          <p:cNvPr id="16" name="Google Shape;264;p11">
            <a:extLst>
              <a:ext uri="{FF2B5EF4-FFF2-40B4-BE49-F238E27FC236}">
                <a16:creationId xmlns:a16="http://schemas.microsoft.com/office/drawing/2014/main" id="{0F1C8E46-28D8-6900-1D99-6B3F3D8E55C9}"/>
              </a:ext>
            </a:extLst>
          </p:cNvPr>
          <p:cNvSpPr/>
          <p:nvPr/>
        </p:nvSpPr>
        <p:spPr>
          <a:xfrm>
            <a:off x="5535867" y="4525174"/>
            <a:ext cx="66675" cy="666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7" name="Google Shape;252;p11">
            <a:extLst>
              <a:ext uri="{FF2B5EF4-FFF2-40B4-BE49-F238E27FC236}">
                <a16:creationId xmlns:a16="http://schemas.microsoft.com/office/drawing/2014/main" id="{4ECD8B27-FCC7-27F5-E1BD-80FEB32933CB}"/>
              </a:ext>
            </a:extLst>
          </p:cNvPr>
          <p:cNvSpPr txBox="1"/>
          <p:nvPr/>
        </p:nvSpPr>
        <p:spPr>
          <a:xfrm>
            <a:off x="927587" y="1058530"/>
            <a:ext cx="368173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altLang="ko-KR" sz="2800" b="1" dirty="0">
                <a:solidFill>
                  <a:schemeClr val="dk1"/>
                </a:solidFill>
                <a:latin typeface="맑은 고딕"/>
                <a:ea typeface="맑은 고딕"/>
              </a:rPr>
              <a:t>Content</a:t>
            </a:r>
            <a:endParaRPr lang="ko-KR" altLang="en-US" sz="2800" b="1" dirty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91159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2D5C108B-A69A-E4DC-8B71-3B72C6494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6DD9F95-5468-BB12-2015-115BAA7A1FC9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3C77EF2D-9BFA-EE0B-9BC1-3FEF63CAB0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32016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Malgun Gothic"/>
                <a:ea typeface="Malgun Gothic"/>
              </a:rPr>
              <a:t>STE(Straight Through Estimator)</a:t>
            </a:r>
            <a:endParaRPr lang="en-US" altLang="ko-KR" sz="1400" b="1" u="sng">
              <a:solidFill>
                <a:srgbClr val="D1D5DC"/>
              </a:solidFill>
              <a:latin typeface="Charter"/>
              <a:ea typeface="Malgun Gothic"/>
            </a:endParaRP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0BD9EDB0-363E-79D6-E805-FEB6326D8D8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C0F18D-4740-BDA2-5FDB-42DAEE5B4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6107" y="1131730"/>
            <a:ext cx="7490436" cy="220060"/>
          </a:xfrm>
        </p:spPr>
        <p:txBody>
          <a:bodyPr/>
          <a:lstStyle/>
          <a:p>
            <a:r>
              <a:rPr lang="en-US" altLang="ko-KR" dirty="0" err="1">
                <a:latin typeface="Malgun Gothic"/>
                <a:ea typeface="Malgun Gothic"/>
              </a:rPr>
              <a:t>역전파</a:t>
            </a:r>
            <a:r>
              <a:rPr lang="en-US" altLang="ko-KR" dirty="0">
                <a:latin typeface="Malgun Gothic"/>
                <a:ea typeface="Malgun Gothic"/>
              </a:rPr>
              <a:t> 때 </a:t>
            </a:r>
            <a:r>
              <a:rPr lang="en-US" altLang="ko-KR" b="1" dirty="0" err="1">
                <a:latin typeface="Malgun Gothic"/>
                <a:ea typeface="Malgun Gothic"/>
              </a:rPr>
              <a:t>미분</a:t>
            </a:r>
            <a:r>
              <a:rPr lang="en-US" altLang="ko-KR" b="1" dirty="0">
                <a:latin typeface="Malgun Gothic"/>
                <a:ea typeface="Malgun Gothic"/>
              </a:rPr>
              <a:t> </a:t>
            </a:r>
            <a:r>
              <a:rPr lang="en-US" altLang="ko-KR" b="1" dirty="0" err="1">
                <a:latin typeface="Malgun Gothic"/>
                <a:ea typeface="Malgun Gothic"/>
              </a:rPr>
              <a:t>불가능한</a:t>
            </a:r>
            <a:r>
              <a:rPr lang="en-US" altLang="ko-KR" b="1" dirty="0">
                <a:latin typeface="Malgun Gothic"/>
                <a:ea typeface="Malgun Gothic"/>
              </a:rPr>
              <a:t> </a:t>
            </a:r>
            <a:r>
              <a:rPr lang="en-US" altLang="ko-KR" b="1" dirty="0" err="1">
                <a:latin typeface="Malgun Gothic"/>
                <a:ea typeface="Malgun Gothic"/>
              </a:rPr>
              <a:t>연산이</a:t>
            </a:r>
            <a:r>
              <a:rPr lang="en-US" altLang="ko-KR" b="1" dirty="0">
                <a:latin typeface="Malgun Gothic"/>
                <a:ea typeface="Malgun Gothic"/>
              </a:rPr>
              <a:t> </a:t>
            </a:r>
            <a:r>
              <a:rPr lang="en-US" altLang="ko-KR" b="1" dirty="0" err="1">
                <a:latin typeface="Malgun Gothic"/>
                <a:ea typeface="Malgun Gothic"/>
              </a:rPr>
              <a:t>포함된</a:t>
            </a:r>
            <a:r>
              <a:rPr lang="en-US" altLang="ko-KR" b="1" dirty="0">
                <a:latin typeface="Malgun Gothic"/>
                <a:ea typeface="Malgun Gothic"/>
              </a:rPr>
              <a:t> </a:t>
            </a:r>
            <a:r>
              <a:rPr lang="en-US" altLang="ko-KR" b="1" dirty="0" err="1">
                <a:latin typeface="Malgun Gothic"/>
                <a:ea typeface="Malgun Gothic"/>
              </a:rPr>
              <a:t>함수</a:t>
            </a:r>
            <a:r>
              <a:rPr lang="en-US" altLang="ko-KR" dirty="0" err="1">
                <a:latin typeface="Malgun Gothic"/>
                <a:ea typeface="Malgun Gothic"/>
              </a:rPr>
              <a:t>에서도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역전파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가능하도록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하는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방법</a:t>
            </a:r>
            <a:r>
              <a:rPr lang="en-US" altLang="ko-KR" dirty="0">
                <a:latin typeface="Malgun Gothic"/>
                <a:ea typeface="Malgun Gothic"/>
              </a:rPr>
              <a:t>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AF2EAA-D89E-039D-F4A9-0C00B547A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1982787"/>
            <a:ext cx="7010400" cy="3997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88F5A9-B0D6-59F5-6600-91CBC7CF9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0" y="2098675"/>
            <a:ext cx="41021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80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6DA9ED06-C730-A6FE-E93D-34A7E70B1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C13CCD4-2494-8C0C-7E4A-66994C4D46ED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8AEFCF90-96D7-CA93-597F-AC2AD5AB44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32016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b="1">
                <a:solidFill>
                  <a:srgbClr val="000000"/>
                </a:solidFill>
                <a:latin typeface="Malgun Gothic"/>
                <a:ea typeface="Malgun Gothic"/>
              </a:rPr>
              <a:t>BitNet </a:t>
            </a:r>
            <a:r>
              <a:rPr lang="ko-KR" altLang="en-US" b="1">
                <a:solidFill>
                  <a:srgbClr val="000000"/>
                </a:solidFill>
                <a:latin typeface="Malgun Gothic"/>
                <a:ea typeface="Malgun Gothic"/>
              </a:rPr>
              <a:t>추론</a:t>
            </a: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C799FA3C-91FF-A8DA-5A70-89EC79D9C0A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639C2B-DD4C-9EBC-3532-3375015F0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8707" y="1021700"/>
            <a:ext cx="8023836" cy="440120"/>
          </a:xfrm>
        </p:spPr>
        <p:txBody>
          <a:bodyPr/>
          <a:lstStyle/>
          <a:p>
            <a:r>
              <a:rPr lang="en-US" altLang="ko-KR" b="1" dirty="0">
                <a:latin typeface="Malgun Gothic"/>
                <a:ea typeface="Malgun Gothic"/>
              </a:rPr>
              <a:t>Ternary(-1, 0, 1) </a:t>
            </a:r>
            <a:r>
              <a:rPr lang="en-US" altLang="ko-KR" b="1" err="1">
                <a:latin typeface="Malgun Gothic"/>
                <a:ea typeface="Malgun Gothic"/>
              </a:rPr>
              <a:t>양자화</a:t>
            </a:r>
            <a:r>
              <a:rPr lang="en-US" altLang="ko-KR" b="1" dirty="0">
                <a:latin typeface="Malgun Gothic"/>
                <a:ea typeface="Malgun Gothic"/>
              </a:rPr>
              <a:t> 된 </a:t>
            </a:r>
            <a:r>
              <a:rPr lang="en-US" altLang="ko-KR" b="1" err="1">
                <a:latin typeface="Malgun Gothic"/>
                <a:ea typeface="Malgun Gothic"/>
              </a:rPr>
              <a:t>가중치</a:t>
            </a:r>
            <a:r>
              <a:rPr lang="en-US" altLang="ko-KR" err="1">
                <a:latin typeface="Malgun Gothic"/>
                <a:ea typeface="Malgun Gothic"/>
              </a:rPr>
              <a:t>와</a:t>
            </a:r>
            <a:r>
              <a:rPr lang="en-US" altLang="ko-KR" b="1" dirty="0">
                <a:latin typeface="Malgun Gothic"/>
                <a:ea typeface="Malgun Gothic"/>
              </a:rPr>
              <a:t> 8bit </a:t>
            </a:r>
            <a:r>
              <a:rPr lang="en-US" altLang="ko-KR" b="1" err="1">
                <a:latin typeface="Malgun Gothic"/>
                <a:ea typeface="Malgun Gothic"/>
              </a:rPr>
              <a:t>활성화</a:t>
            </a:r>
            <a:r>
              <a:rPr lang="en-US" altLang="ko-KR" err="1">
                <a:latin typeface="Malgun Gothic"/>
                <a:ea typeface="Malgun Gothic"/>
              </a:rPr>
              <a:t>를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사용하여</a:t>
            </a:r>
            <a:r>
              <a:rPr lang="en-US" altLang="ko-KR" dirty="0">
                <a:latin typeface="Malgun Gothic"/>
                <a:ea typeface="Malgun Gothic"/>
              </a:rPr>
              <a:t>, </a:t>
            </a:r>
            <a:r>
              <a:rPr lang="en-US" altLang="ko-KR" err="1">
                <a:latin typeface="Malgun Gothic"/>
                <a:ea typeface="Malgun Gothic"/>
              </a:rPr>
              <a:t>빠른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행렬곱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연산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통해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전력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소비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절감</a:t>
            </a:r>
            <a:endParaRPr lang="en-US" altLang="ko-KR">
              <a:latin typeface="Malgun Gothic"/>
              <a:ea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0E7C00-79B9-917D-1444-D6348799A753}"/>
              </a:ext>
            </a:extLst>
          </p:cNvPr>
          <p:cNvSpPr txBox="1"/>
          <p:nvPr/>
        </p:nvSpPr>
        <p:spPr>
          <a:xfrm>
            <a:off x="520700" y="6451600"/>
            <a:ext cx="9601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/>
              <a:t>https://github.com/microsoft/unilm/blob/master/bitnet/The-Era-of-1-bit-LLMs__Training_Tips_Code_FAQ.pdf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BAEEBA-DB86-2171-DFC6-37F782AFF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325" y="1712913"/>
            <a:ext cx="98869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10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685615C4-E02A-D68A-B28D-0F67824DC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53229FD-5D77-5506-919B-C392E9EE8559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435AEA97-B431-BD95-898C-9145CD77E5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32016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b="1">
                <a:solidFill>
                  <a:srgbClr val="000000"/>
                </a:solidFill>
                <a:latin typeface="Malgun Gothic"/>
                <a:ea typeface="Malgun Gothic"/>
              </a:rPr>
              <a:t>BitNet </a:t>
            </a:r>
            <a:r>
              <a:rPr lang="ko-KR" altLang="en-US" b="1">
                <a:solidFill>
                  <a:srgbClr val="000000"/>
                </a:solidFill>
                <a:latin typeface="Malgun Gothic"/>
                <a:ea typeface="Malgun Gothic"/>
              </a:rPr>
              <a:t>추론</a:t>
            </a: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67B0017E-D47F-946F-2F06-AD5C5F09043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D11238-D519-F4E7-BEC4-CE74D4089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8707" y="1021700"/>
            <a:ext cx="8023836" cy="440120"/>
          </a:xfrm>
        </p:spPr>
        <p:txBody>
          <a:bodyPr/>
          <a:lstStyle/>
          <a:p>
            <a:r>
              <a:rPr lang="en-US" altLang="ko-KR" b="1" dirty="0">
                <a:latin typeface="Malgun Gothic"/>
                <a:ea typeface="Malgun Gothic"/>
              </a:rPr>
              <a:t>Ternary(-1, 0, 1) </a:t>
            </a:r>
            <a:r>
              <a:rPr lang="en-US" altLang="ko-KR" b="1" err="1">
                <a:latin typeface="Malgun Gothic"/>
                <a:ea typeface="Malgun Gothic"/>
              </a:rPr>
              <a:t>양자화</a:t>
            </a:r>
            <a:r>
              <a:rPr lang="en-US" altLang="ko-KR" b="1" dirty="0">
                <a:latin typeface="Malgun Gothic"/>
                <a:ea typeface="Malgun Gothic"/>
              </a:rPr>
              <a:t> 된 </a:t>
            </a:r>
            <a:r>
              <a:rPr lang="en-US" altLang="ko-KR" b="1" err="1">
                <a:latin typeface="Malgun Gothic"/>
                <a:ea typeface="Malgun Gothic"/>
              </a:rPr>
              <a:t>가중치</a:t>
            </a:r>
            <a:r>
              <a:rPr lang="en-US" altLang="ko-KR" err="1">
                <a:latin typeface="Malgun Gothic"/>
                <a:ea typeface="Malgun Gothic"/>
              </a:rPr>
              <a:t>와</a:t>
            </a:r>
            <a:r>
              <a:rPr lang="en-US" altLang="ko-KR" b="1" dirty="0">
                <a:latin typeface="Malgun Gothic"/>
                <a:ea typeface="Malgun Gothic"/>
              </a:rPr>
              <a:t> 8bit </a:t>
            </a:r>
            <a:r>
              <a:rPr lang="en-US" altLang="ko-KR" b="1" err="1">
                <a:latin typeface="Malgun Gothic"/>
                <a:ea typeface="Malgun Gothic"/>
              </a:rPr>
              <a:t>활성화</a:t>
            </a:r>
            <a:r>
              <a:rPr lang="en-US" altLang="ko-KR" err="1">
                <a:latin typeface="Malgun Gothic"/>
                <a:ea typeface="Malgun Gothic"/>
              </a:rPr>
              <a:t>를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사용하여</a:t>
            </a:r>
            <a:r>
              <a:rPr lang="en-US" altLang="ko-KR" dirty="0">
                <a:latin typeface="Malgun Gothic"/>
                <a:ea typeface="Malgun Gothic"/>
              </a:rPr>
              <a:t>, </a:t>
            </a:r>
            <a:r>
              <a:rPr lang="en-US" altLang="ko-KR" err="1">
                <a:latin typeface="Malgun Gothic"/>
                <a:ea typeface="Malgun Gothic"/>
              </a:rPr>
              <a:t>빠른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행렬곱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연산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통해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전력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소비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절감</a:t>
            </a:r>
            <a:endParaRPr lang="en-US" altLang="ko-KR">
              <a:latin typeface="Malgun Gothic"/>
              <a:ea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5BB2FD-DE30-4AF9-C5EE-3FD97F52A41A}"/>
              </a:ext>
            </a:extLst>
          </p:cNvPr>
          <p:cNvSpPr txBox="1"/>
          <p:nvPr/>
        </p:nvSpPr>
        <p:spPr>
          <a:xfrm>
            <a:off x="520700" y="6451600"/>
            <a:ext cx="9601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/>
              <a:t>https://github.com/microsoft/unilm/blob/master/bitnet/The-Era-of-1-bit-LLMs__Training_Tips_Code_FAQ.pdf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761934-D21C-1701-BEB0-5D4D2C859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44687"/>
            <a:ext cx="10947400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04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E9C8F3A1-F1DC-96F6-5F31-674868610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E1ADFDD-89B6-0208-AF2D-1E2B12A12F20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2BE80E0E-B3C3-E6F9-35EA-94EED139F4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32016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b="1">
                <a:solidFill>
                  <a:srgbClr val="000000"/>
                </a:solidFill>
                <a:latin typeface="Malgun Gothic"/>
                <a:ea typeface="Malgun Gothic"/>
              </a:rPr>
              <a:t>BitNet </a:t>
            </a:r>
            <a:r>
              <a:rPr lang="ko-KR" altLang="en-US" b="1">
                <a:solidFill>
                  <a:srgbClr val="000000"/>
                </a:solidFill>
                <a:latin typeface="Malgun Gothic"/>
                <a:ea typeface="Malgun Gothic"/>
              </a:rPr>
              <a:t>추론</a:t>
            </a: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19DB4239-9E7A-3C82-D50F-A66ED661145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A1883C-6EE1-D36F-13AD-58B6FBCC4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8707" y="1131730"/>
            <a:ext cx="8023836" cy="220060"/>
          </a:xfrm>
        </p:spPr>
        <p:txBody>
          <a:bodyPr/>
          <a:lstStyle/>
          <a:p>
            <a:pPr marL="228600" indent="0"/>
            <a:r>
              <a:rPr lang="en-US" altLang="ko-KR" b="1" dirty="0">
                <a:latin typeface="Malgun Gothic"/>
                <a:ea typeface="Malgun Gothic"/>
              </a:rPr>
              <a:t>Weight Quant, Weight Scale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4344F-FACC-47E1-FCB5-AC2855D0C504}"/>
              </a:ext>
            </a:extLst>
          </p:cNvPr>
          <p:cNvSpPr txBox="1"/>
          <p:nvPr/>
        </p:nvSpPr>
        <p:spPr>
          <a:xfrm>
            <a:off x="520700" y="6451600"/>
            <a:ext cx="9601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/>
              <a:t>https://github.com/microsoft/unilm/blob/master/bitnet/The-Era-of-1-bit-LLMs__Training_Tips_Code_FAQ.pdf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854F2C-6853-A653-795D-EFBE5F75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3" y="1976437"/>
            <a:ext cx="108870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4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98A0BC26-979E-C3BE-18CB-F984E0A83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5F5D35C-FA90-46D2-36FC-AC15203BC273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29BE4EA9-73E0-0311-0721-2E4396CB68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32016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b="1">
                <a:solidFill>
                  <a:srgbClr val="000000"/>
                </a:solidFill>
                <a:latin typeface="Malgun Gothic"/>
                <a:ea typeface="Malgun Gothic"/>
              </a:rPr>
              <a:t>BitNet </a:t>
            </a:r>
            <a:r>
              <a:rPr lang="ko-KR" altLang="en-US" b="1">
                <a:solidFill>
                  <a:srgbClr val="000000"/>
                </a:solidFill>
                <a:latin typeface="Malgun Gothic"/>
                <a:ea typeface="Malgun Gothic"/>
              </a:rPr>
              <a:t>추론</a:t>
            </a: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432DA792-7ADB-98A3-7E01-64A577DE9CE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9386FD-2241-9FAA-780C-9931ECB21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0307" y="1009000"/>
            <a:ext cx="7668236" cy="440120"/>
          </a:xfrm>
        </p:spPr>
        <p:txBody>
          <a:bodyPr/>
          <a:lstStyle/>
          <a:p>
            <a:r>
              <a:rPr lang="en-US" altLang="ko-KR" dirty="0">
                <a:latin typeface="Malgun Gothic"/>
                <a:ea typeface="Malgun Gothic"/>
              </a:rPr>
              <a:t>Ternary(-1, 0, 1) </a:t>
            </a:r>
            <a:r>
              <a:rPr lang="en-US" altLang="ko-KR" dirty="0" err="1">
                <a:latin typeface="Malgun Gothic"/>
                <a:ea typeface="Malgun Gothic"/>
              </a:rPr>
              <a:t>양자화</a:t>
            </a:r>
            <a:r>
              <a:rPr lang="en-US" altLang="ko-KR" dirty="0">
                <a:latin typeface="Malgun Gothic"/>
                <a:ea typeface="Malgun Gothic"/>
              </a:rPr>
              <a:t> 된 </a:t>
            </a:r>
            <a:r>
              <a:rPr lang="en-US" altLang="ko-KR" dirty="0" err="1">
                <a:latin typeface="Malgun Gothic"/>
                <a:ea typeface="Malgun Gothic"/>
              </a:rPr>
              <a:t>가중치와</a:t>
            </a:r>
            <a:r>
              <a:rPr lang="en-US" altLang="ko-KR" dirty="0">
                <a:latin typeface="Malgun Gothic"/>
                <a:ea typeface="Malgun Gothic"/>
              </a:rPr>
              <a:t> 8bit </a:t>
            </a:r>
            <a:r>
              <a:rPr lang="en-US" altLang="ko-KR" dirty="0" err="1">
                <a:latin typeface="Malgun Gothic"/>
                <a:ea typeface="Malgun Gothic"/>
              </a:rPr>
              <a:t>활성화를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사용하여</a:t>
            </a:r>
            <a:r>
              <a:rPr lang="en-US" altLang="ko-KR" dirty="0">
                <a:latin typeface="Malgun Gothic"/>
                <a:ea typeface="Malgun Gothic"/>
              </a:rPr>
              <a:t>, </a:t>
            </a:r>
            <a:r>
              <a:rPr lang="en-US" altLang="ko-KR" dirty="0" err="1">
                <a:latin typeface="Malgun Gothic"/>
                <a:ea typeface="Malgun Gothic"/>
              </a:rPr>
              <a:t>빠른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행렬곱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연산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통해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전력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소비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절감</a:t>
            </a:r>
          </a:p>
        </p:txBody>
      </p:sp>
      <p:pic>
        <p:nvPicPr>
          <p:cNvPr id="2" name="그림 1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71D5CA-DB21-AF17-030B-3811FB134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2336800"/>
            <a:ext cx="109093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76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C5782493-D389-8064-E094-42315DD19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75B29BC-1706-A90D-B0BE-8F7D995CF991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E46D174A-08D2-FA11-7D90-0775373D50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32016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Malgun Gothic"/>
                <a:ea typeface="Malgun Gothic"/>
              </a:rPr>
              <a:t>BitNet</a:t>
            </a:r>
            <a:r>
              <a:rPr lang="en-US" b="1" dirty="0"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Malgun Gothic"/>
                <a:ea typeface="Malgun Gothic"/>
              </a:rPr>
              <a:t>추론</a:t>
            </a: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A2E42360-2716-E654-7721-9EB3703727AD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 dirty="0"/>
              <a:t>1</a:t>
            </a:r>
            <a:endParaRPr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0A1E99-D24A-C6B0-60B6-669731D69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0307" y="1119030"/>
            <a:ext cx="7668236" cy="220060"/>
          </a:xfrm>
        </p:spPr>
        <p:txBody>
          <a:bodyPr/>
          <a:lstStyle/>
          <a:p>
            <a:r>
              <a:rPr lang="en-US" altLang="ko-KR" dirty="0" err="1">
                <a:latin typeface="Malgun Gothic"/>
                <a:ea typeface="Malgun Gothic"/>
              </a:rPr>
              <a:t>커널을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활용해</a:t>
            </a:r>
            <a:r>
              <a:rPr lang="en-US" altLang="ko-KR" dirty="0">
                <a:latin typeface="Malgun Gothic"/>
                <a:ea typeface="Malgun Gothic"/>
              </a:rPr>
              <a:t> Weight, Input </a:t>
            </a:r>
            <a:r>
              <a:rPr lang="en-US" altLang="ko-KR" dirty="0" err="1">
                <a:latin typeface="Malgun Gothic"/>
                <a:ea typeface="Malgun Gothic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27EE4F-3D2F-8D09-F67D-C2324BB63A27}"/>
              </a:ext>
            </a:extLst>
          </p:cNvPr>
          <p:cNvSpPr txBox="1"/>
          <p:nvPr/>
        </p:nvSpPr>
        <p:spPr>
          <a:xfrm>
            <a:off x="520700" y="6591300"/>
            <a:ext cx="1036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dirty="0">
                <a:solidFill>
                  <a:srgbClr val="222222"/>
                </a:solidFill>
                <a:highlight>
                  <a:srgbClr val="FFFFFF"/>
                </a:highlight>
              </a:rPr>
              <a:t>Wang, </a:t>
            </a:r>
            <a:r>
              <a:rPr lang="en-US" altLang="ko-KR" sz="1100" dirty="0" err="1">
                <a:solidFill>
                  <a:srgbClr val="222222"/>
                </a:solidFill>
                <a:highlight>
                  <a:srgbClr val="FFFFFF"/>
                </a:highlight>
              </a:rPr>
              <a:t>Jinheng</a:t>
            </a:r>
            <a:r>
              <a:rPr lang="en-US" altLang="ko-KR" sz="1100" dirty="0">
                <a:solidFill>
                  <a:srgbClr val="222222"/>
                </a:solidFill>
                <a:highlight>
                  <a:srgbClr val="FFFFFF"/>
                </a:highlight>
              </a:rPr>
              <a:t>, et al. "Bitnet. </a:t>
            </a:r>
            <a:r>
              <a:rPr lang="en-US" altLang="ko-KR" sz="1100" dirty="0" err="1">
                <a:solidFill>
                  <a:srgbClr val="222222"/>
                </a:solidFill>
                <a:highlight>
                  <a:srgbClr val="FFFFFF"/>
                </a:highlight>
              </a:rPr>
              <a:t>cpp</a:t>
            </a:r>
            <a:r>
              <a:rPr lang="en-US" altLang="ko-KR" sz="1100" dirty="0">
                <a:solidFill>
                  <a:srgbClr val="222222"/>
                </a:solidFill>
                <a:highlight>
                  <a:srgbClr val="FFFFFF"/>
                </a:highlight>
              </a:rPr>
              <a:t>: Efficient Edge Inference for Ternary LLMs." </a:t>
            </a:r>
            <a:r>
              <a:rPr lang="en-US" altLang="ko-KR" sz="1100" i="1" dirty="0" err="1">
                <a:solidFill>
                  <a:srgbClr val="222222"/>
                </a:solidFill>
                <a:highlight>
                  <a:srgbClr val="FFFFFF"/>
                </a:highlight>
              </a:rPr>
              <a:t>arXiv</a:t>
            </a:r>
            <a:r>
              <a:rPr lang="en-US" altLang="ko-KR" sz="1100" i="1" dirty="0">
                <a:solidFill>
                  <a:srgbClr val="222222"/>
                </a:solidFill>
                <a:highlight>
                  <a:srgbClr val="FFFFFF"/>
                </a:highlight>
              </a:rPr>
              <a:t> preprint arXiv:2502.11880</a:t>
            </a:r>
            <a:r>
              <a:rPr lang="en-US" altLang="ko-KR" sz="1100" dirty="0">
                <a:solidFill>
                  <a:srgbClr val="222222"/>
                </a:solidFill>
                <a:highlight>
                  <a:srgbClr val="FFFFFF"/>
                </a:highlight>
              </a:rPr>
              <a:t> (2025).</a:t>
            </a:r>
            <a:endParaRPr lang="en-US" altLang="ko-KR" sz="11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7B62E-AC22-2371-BB02-26CC02B3E464}"/>
              </a:ext>
            </a:extLst>
          </p:cNvPr>
          <p:cNvSpPr txBox="1"/>
          <p:nvPr/>
        </p:nvSpPr>
        <p:spPr>
          <a:xfrm>
            <a:off x="520700" y="6400800"/>
            <a:ext cx="113030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dirty="0">
                <a:solidFill>
                  <a:srgbClr val="222222"/>
                </a:solidFill>
                <a:highlight>
                  <a:srgbClr val="FFFFFF"/>
                </a:highlight>
              </a:rPr>
              <a:t>Wang, </a:t>
            </a:r>
            <a:r>
              <a:rPr lang="en-US" altLang="ko-KR" sz="1100" err="1">
                <a:solidFill>
                  <a:srgbClr val="222222"/>
                </a:solidFill>
                <a:highlight>
                  <a:srgbClr val="FFFFFF"/>
                </a:highlight>
              </a:rPr>
              <a:t>Jinheng</a:t>
            </a:r>
            <a:r>
              <a:rPr lang="en-US" altLang="ko-KR" sz="1100" dirty="0">
                <a:solidFill>
                  <a:srgbClr val="222222"/>
                </a:solidFill>
                <a:highlight>
                  <a:srgbClr val="FFFFFF"/>
                </a:highlight>
              </a:rPr>
              <a:t>, et al. "1-bit AI Infra: Part 1.1, Fast and Lossless </a:t>
            </a:r>
            <a:r>
              <a:rPr lang="en-US" altLang="ko-KR" sz="1100" err="1">
                <a:solidFill>
                  <a:srgbClr val="222222"/>
                </a:solidFill>
                <a:highlight>
                  <a:srgbClr val="FFFFFF"/>
                </a:highlight>
              </a:rPr>
              <a:t>BitNet</a:t>
            </a:r>
            <a:r>
              <a:rPr lang="en-US" altLang="ko-KR" sz="1100" dirty="0">
                <a:solidFill>
                  <a:srgbClr val="222222"/>
                </a:solidFill>
                <a:highlight>
                  <a:srgbClr val="FFFFFF"/>
                </a:highlight>
              </a:rPr>
              <a:t> b1. 58 Inference on CPUs." </a:t>
            </a:r>
            <a:r>
              <a:rPr lang="en-US" altLang="ko-KR" sz="1100" i="1" err="1">
                <a:solidFill>
                  <a:srgbClr val="222222"/>
                </a:solidFill>
                <a:highlight>
                  <a:srgbClr val="FFFFFF"/>
                </a:highlight>
              </a:rPr>
              <a:t>arXiv</a:t>
            </a:r>
            <a:r>
              <a:rPr lang="en-US" altLang="ko-KR" sz="1100" i="1" dirty="0">
                <a:solidFill>
                  <a:srgbClr val="222222"/>
                </a:solidFill>
                <a:highlight>
                  <a:srgbClr val="FFFFFF"/>
                </a:highlight>
              </a:rPr>
              <a:t> preprint arXiv:2410.16144</a:t>
            </a:r>
            <a:r>
              <a:rPr lang="en-US" altLang="ko-KR" sz="1100" dirty="0">
                <a:solidFill>
                  <a:srgbClr val="222222"/>
                </a:solidFill>
                <a:highlight>
                  <a:srgbClr val="FFFFFF"/>
                </a:highlight>
              </a:rPr>
              <a:t> (2024).</a:t>
            </a:r>
            <a:endParaRPr lang="en-US" altLang="ko-KR" sz="1100"/>
          </a:p>
        </p:txBody>
      </p:sp>
      <p:pic>
        <p:nvPicPr>
          <p:cNvPr id="6" name="그림 5" descr="텍스트, 스크린샷, 도표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358A51-3E43-3D4E-6B47-DB1DB5586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613936"/>
            <a:ext cx="11303000" cy="3617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1C14F4-BAB3-D99C-ADBB-5C997E05E9C8}"/>
              </a:ext>
            </a:extLst>
          </p:cNvPr>
          <p:cNvSpPr txBox="1"/>
          <p:nvPr/>
        </p:nvSpPr>
        <p:spPr>
          <a:xfrm>
            <a:off x="1016976" y="5470769"/>
            <a:ext cx="48006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I2_S: 각각 가중치를 2bit로 압축하여 저장</a:t>
            </a:r>
          </a:p>
          <a:p>
            <a:r>
              <a:rPr lang="ko-KR" altLang="en-US" dirty="0"/>
              <a:t>TL1 : 2자리를 4bit 압축</a:t>
            </a:r>
          </a:p>
          <a:p>
            <a:r>
              <a:rPr lang="ko-KR" altLang="en-US" dirty="0"/>
              <a:t>TL2 : 3자리를 5bit 압축</a:t>
            </a:r>
          </a:p>
        </p:txBody>
      </p:sp>
    </p:spTree>
    <p:extLst>
      <p:ext uri="{BB962C8B-B14F-4D97-AF65-F5344CB8AC3E}">
        <p14:creationId xmlns:p14="http://schemas.microsoft.com/office/powerpoint/2010/main" val="469952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0EEC36B7-5DB7-A69F-9AAB-06AF2D970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3B49B56C-BA8A-2D4E-813E-ACF03F8C9C64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05D781B5-4325-A2D8-26A8-A7CDCBD4F6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32016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Malgun Gothic"/>
                <a:ea typeface="Malgun Gothic"/>
              </a:rPr>
              <a:t>BitNet</a:t>
            </a:r>
            <a:r>
              <a:rPr lang="en-US" b="1" dirty="0"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Malgun Gothic"/>
                <a:ea typeface="Malgun Gothic"/>
              </a:rPr>
              <a:t>추론</a:t>
            </a: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A03E1486-17DD-B0A3-417F-5888519FCC1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 dirty="0"/>
              <a:t>1</a:t>
            </a:r>
            <a:endParaRPr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0B9DCD-5573-ED72-1FDA-84461C529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0307" y="1119030"/>
            <a:ext cx="7668236" cy="220060"/>
          </a:xfrm>
        </p:spPr>
        <p:txBody>
          <a:bodyPr/>
          <a:lstStyle/>
          <a:p>
            <a:r>
              <a:rPr lang="en-US" altLang="ko-KR" dirty="0" err="1">
                <a:latin typeface="Malgun Gothic"/>
                <a:ea typeface="Malgun Gothic"/>
              </a:rPr>
              <a:t>커널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연산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어떻게</a:t>
            </a:r>
            <a:r>
              <a:rPr lang="en-US" altLang="ko-KR" dirty="0">
                <a:latin typeface="Malgun Gothic"/>
                <a:ea typeface="Malgun Gothic"/>
              </a:rPr>
              <a:t>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45EDB-B779-E165-AF34-17A04AAD5D55}"/>
              </a:ext>
            </a:extLst>
          </p:cNvPr>
          <p:cNvSpPr txBox="1"/>
          <p:nvPr/>
        </p:nvSpPr>
        <p:spPr>
          <a:xfrm>
            <a:off x="1090246" y="17467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Lookup</a:t>
            </a:r>
            <a:r>
              <a:rPr lang="ko-KR" altLang="en-US" dirty="0"/>
              <a:t> </a:t>
            </a:r>
            <a:r>
              <a:rPr lang="ko-KR" altLang="en-US" dirty="0" err="1"/>
              <a:t>Table</a:t>
            </a:r>
            <a:r>
              <a:rPr lang="ko-KR" altLang="en-US" dirty="0"/>
              <a:t> 계산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D7BB5E-466E-CFA6-0991-1BE352E44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963" y="2582863"/>
            <a:ext cx="8220075" cy="3140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C89EDD-6FDB-F37D-BA05-E3C85A443C8B}"/>
              </a:ext>
            </a:extLst>
          </p:cNvPr>
          <p:cNvSpPr txBox="1"/>
          <p:nvPr/>
        </p:nvSpPr>
        <p:spPr>
          <a:xfrm>
            <a:off x="584200" y="6273800"/>
            <a:ext cx="11760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222222"/>
                </a:solidFill>
                <a:highlight>
                  <a:srgbClr val="FFFFFF"/>
                </a:highlight>
              </a:rPr>
              <a:t>Mo, Zhiwen, et al. "Lut tensor core: Lookup table enables efficient low-bit llm inference acceleration." </a:t>
            </a:r>
            <a:r>
              <a:rPr lang="en-US" altLang="ko-KR" i="1">
                <a:solidFill>
                  <a:srgbClr val="222222"/>
                </a:solidFill>
                <a:highlight>
                  <a:srgbClr val="FFFFFF"/>
                </a:highlight>
              </a:rPr>
              <a:t>arXiv preprint arXiv:2408.06003</a:t>
            </a:r>
            <a:r>
              <a:rPr lang="en-US" altLang="ko-KR">
                <a:solidFill>
                  <a:srgbClr val="222222"/>
                </a:solidFill>
                <a:highlight>
                  <a:srgbClr val="FFFFFF"/>
                </a:highlight>
              </a:rPr>
              <a:t> (2024).</a:t>
            </a:r>
            <a:endParaRPr lang="en-US" altLang="ko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F642F-8E0E-DFE7-3D4D-67ED2ED1BD55}"/>
              </a:ext>
            </a:extLst>
          </p:cNvPr>
          <p:cNvSpPr txBox="1"/>
          <p:nvPr/>
        </p:nvSpPr>
        <p:spPr>
          <a:xfrm>
            <a:off x="806450" y="5054600"/>
            <a:ext cx="14160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LUT는</a:t>
            </a:r>
            <a:r>
              <a:rPr lang="ko-KR" altLang="en-US" dirty="0"/>
              <a:t> 미리 정의</a:t>
            </a:r>
          </a:p>
        </p:txBody>
      </p:sp>
    </p:spTree>
    <p:extLst>
      <p:ext uri="{BB962C8B-B14F-4D97-AF65-F5344CB8AC3E}">
        <p14:creationId xmlns:p14="http://schemas.microsoft.com/office/powerpoint/2010/main" val="491536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6BB43279-35C1-D74A-3BC3-5F1AF66EC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FF1C7F7-1F2A-7B69-24BC-ACF5CCE2DF2E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8549ED0E-1DE4-6A0F-182E-AEB4073F26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추론</a:t>
            </a:r>
            <a:endParaRPr lang="ko-KR" altLang="en-US" dirty="0">
              <a:latin typeface="Malgun Gothic"/>
              <a:ea typeface="Malgun Gothic"/>
            </a:endParaRP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CE52DFED-56BB-0B93-20E6-82530804D6C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95DF18-37A8-8BF0-CD31-2932FA806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환경, 방법</a:t>
            </a:r>
            <a:endParaRPr lang="ko-KR" altLang="en-US" dirty="0"/>
          </a:p>
        </p:txBody>
      </p:sp>
      <p:grpSp>
        <p:nvGrpSpPr>
          <p:cNvPr id="6" name="Google Shape;533;p17">
            <a:extLst>
              <a:ext uri="{FF2B5EF4-FFF2-40B4-BE49-F238E27FC236}">
                <a16:creationId xmlns:a16="http://schemas.microsoft.com/office/drawing/2014/main" id="{DFA765E7-BD84-075B-16DE-3FA807CB8920}"/>
              </a:ext>
            </a:extLst>
          </p:cNvPr>
          <p:cNvGrpSpPr/>
          <p:nvPr/>
        </p:nvGrpSpPr>
        <p:grpSpPr>
          <a:xfrm>
            <a:off x="623888" y="1712913"/>
            <a:ext cx="11268076" cy="4608512"/>
            <a:chOff x="623888" y="1808163"/>
            <a:chExt cx="11306175" cy="4537074"/>
          </a:xfrm>
        </p:grpSpPr>
        <p:grpSp>
          <p:nvGrpSpPr>
            <p:cNvPr id="7" name="Google Shape;534;p17">
              <a:extLst>
                <a:ext uri="{FF2B5EF4-FFF2-40B4-BE49-F238E27FC236}">
                  <a16:creationId xmlns:a16="http://schemas.microsoft.com/office/drawing/2014/main" id="{652697FA-9310-D549-8365-6ADF12D2E4F9}"/>
                </a:ext>
              </a:extLst>
            </p:cNvPr>
            <p:cNvGrpSpPr/>
            <p:nvPr/>
          </p:nvGrpSpPr>
          <p:grpSpPr>
            <a:xfrm>
              <a:off x="623888" y="1808163"/>
              <a:ext cx="5588030" cy="4537073"/>
              <a:chOff x="623888" y="1808163"/>
              <a:chExt cx="5588030" cy="4537073"/>
            </a:xfrm>
          </p:grpSpPr>
          <p:sp>
            <p:nvSpPr>
              <p:cNvPr id="11" name="Google Shape;535;p17">
                <a:extLst>
                  <a:ext uri="{FF2B5EF4-FFF2-40B4-BE49-F238E27FC236}">
                    <a16:creationId xmlns:a16="http://schemas.microsoft.com/office/drawing/2014/main" id="{302DE8E0-0843-395D-F198-C45D111478EE}"/>
                  </a:ext>
                </a:extLst>
              </p:cNvPr>
              <p:cNvSpPr/>
              <p:nvPr/>
            </p:nvSpPr>
            <p:spPr>
              <a:xfrm>
                <a:off x="623889" y="2129989"/>
                <a:ext cx="5588029" cy="4215247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757D9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8000" tIns="10800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indent="-285750">
                  <a:buClr>
                    <a:srgbClr val="757D92"/>
                  </a:buClr>
                  <a:buSzPts val="1200"/>
                  <a:buFont typeface="Arial"/>
                  <a:buChar char="•"/>
                </a:pPr>
                <a:r>
                  <a:rPr lang="en-US" altLang="ko-KR" sz="1600" dirty="0">
                    <a:ea typeface="맑은 고딕" panose="020B0503020000020004" pitchFamily="50" charset="-127"/>
                  </a:rPr>
                  <a:t>Intel</a:t>
                </a:r>
                <a:r>
                  <a:rPr lang="ko-KR" altLang="en-US" sz="1600" dirty="0">
                    <a:ea typeface="맑은 고딕" panose="020B0503020000020004" pitchFamily="50" charset="-127"/>
                  </a:rPr>
                  <a:t> </a:t>
                </a:r>
                <a:r>
                  <a:rPr lang="en-US" altLang="ko-KR" sz="1600" dirty="0">
                    <a:ea typeface="맑은 고딕" panose="020B0503020000020004" pitchFamily="50" charset="-127"/>
                  </a:rPr>
                  <a:t>X86_64</a:t>
                </a:r>
                <a:r>
                  <a:rPr lang="ko-KR" altLang="en-US" sz="1600" dirty="0">
                    <a:ea typeface="맑은 고딕" panose="020B0503020000020004" pitchFamily="50" charset="-127"/>
                  </a:rPr>
                  <a:t> </a:t>
                </a:r>
                <a:endParaRPr lang="en-US" altLang="ko-KR" sz="1600">
                  <a:ea typeface="Malgun Gothic"/>
                </a:endParaRPr>
              </a:p>
              <a:p>
                <a:pPr marL="285750" indent="-285750">
                  <a:buClr>
                    <a:srgbClr val="757D92"/>
                  </a:buClr>
                  <a:buSzPts val="1200"/>
                  <a:buFont typeface="Arial"/>
                  <a:buChar char="•"/>
                </a:pPr>
                <a:r>
                  <a:rPr lang="en-US" altLang="ko-KR" sz="1600" dirty="0">
                    <a:ea typeface="맑은 고딕"/>
                  </a:rPr>
                  <a:t>CPU(s):</a:t>
                </a:r>
                <a:r>
                  <a:rPr lang="ko-KR" altLang="en-US" sz="1600" dirty="0">
                    <a:ea typeface="맑은 고딕"/>
                  </a:rPr>
                  <a:t> </a:t>
                </a:r>
                <a:r>
                  <a:rPr lang="en-US" altLang="ko-KR" sz="1600" dirty="0">
                    <a:ea typeface="맑은 고딕"/>
                  </a:rPr>
                  <a:t>18</a:t>
                </a:r>
                <a:endParaRPr lang="ko-KR" altLang="en-US" sz="1600">
                  <a:ea typeface="맑은 고딕"/>
                </a:endParaRPr>
              </a:p>
              <a:p>
                <a:pPr marL="285750" indent="-285750">
                  <a:buClr>
                    <a:srgbClr val="757D92"/>
                  </a:buClr>
                  <a:buSzPts val="1200"/>
                  <a:buFont typeface="Arial"/>
                  <a:buChar char="•"/>
                </a:pPr>
                <a:r>
                  <a:rPr lang="en-US" altLang="ko-KR" sz="1600" dirty="0">
                    <a:ea typeface="맑은 고딕"/>
                  </a:rPr>
                  <a:t>RAM</a:t>
                </a:r>
                <a:r>
                  <a:rPr lang="ko-KR" altLang="en-US" sz="1600" dirty="0">
                    <a:ea typeface="맑은 고딕"/>
                  </a:rPr>
                  <a:t> </a:t>
                </a:r>
                <a:r>
                  <a:rPr lang="en-US" altLang="ko-KR" sz="1600" dirty="0">
                    <a:ea typeface="맑은 고딕"/>
                  </a:rPr>
                  <a:t>:</a:t>
                </a:r>
                <a:r>
                  <a:rPr lang="ko-KR" altLang="en-US" sz="1600" dirty="0">
                    <a:ea typeface="맑은 고딕"/>
                  </a:rPr>
                  <a:t> </a:t>
                </a:r>
                <a:r>
                  <a:rPr lang="en-US" altLang="ko-KR" sz="1600" dirty="0">
                    <a:ea typeface="맑은 고딕"/>
                  </a:rPr>
                  <a:t>60GB</a:t>
                </a:r>
                <a:endParaRPr lang="en-US" altLang="ko-KR" sz="1600">
                  <a:ea typeface="Malgun Gothic"/>
                </a:endParaRPr>
              </a:p>
              <a:p>
                <a:pPr marL="285750" indent="-285750">
                  <a:buClr>
                    <a:srgbClr val="757D92"/>
                  </a:buClr>
                  <a:buSzPts val="1200"/>
                  <a:buFont typeface="Arial"/>
                  <a:buChar char="•"/>
                </a:pPr>
                <a:r>
                  <a:rPr lang="en-US" altLang="ko-KR" sz="1600" dirty="0">
                    <a:ea typeface="맑은 고딕"/>
                  </a:rPr>
                  <a:t>Disk</a:t>
                </a:r>
                <a:r>
                  <a:rPr lang="ko-KR" altLang="en-US" sz="1600" dirty="0">
                    <a:ea typeface="맑은 고딕"/>
                  </a:rPr>
                  <a:t> </a:t>
                </a:r>
                <a:r>
                  <a:rPr lang="en-US" altLang="ko-KR" sz="1600" dirty="0">
                    <a:ea typeface="맑은 고딕"/>
                  </a:rPr>
                  <a:t>:</a:t>
                </a:r>
                <a:r>
                  <a:rPr lang="ko-KR" altLang="en-US" sz="1600" dirty="0">
                    <a:ea typeface="맑은 고딕"/>
                  </a:rPr>
                  <a:t> </a:t>
                </a:r>
                <a:r>
                  <a:rPr lang="en-US" altLang="ko-KR" sz="1600" dirty="0">
                    <a:ea typeface="맑은 고딕"/>
                  </a:rPr>
                  <a:t>97GB</a:t>
                </a:r>
                <a:endParaRPr lang="en-US" sz="1600">
                  <a:ea typeface="맑은 고딕"/>
                </a:endParaRPr>
              </a:p>
              <a:p>
                <a:pPr marL="285750" indent="-285750">
                  <a:buClr>
                    <a:srgbClr val="757D92"/>
                  </a:buClr>
                  <a:buSzPts val="1200"/>
                  <a:buFont typeface="Arial"/>
                  <a:buChar char="•"/>
                </a:pPr>
                <a:endParaRPr lang="en-US" altLang="ko-KR" sz="1600" dirty="0">
                  <a:ea typeface="맑은 고딕"/>
                </a:endParaRPr>
              </a:p>
              <a:p>
                <a:pPr marR="0" lvl="0" algn="l">
                  <a:spcAft>
                    <a:spcPts val="0"/>
                  </a:spcAft>
                  <a:buClr>
                    <a:srgbClr val="757D92"/>
                  </a:buClr>
                  <a:buSzPts val="1200"/>
                </a:pPr>
                <a:endParaRPr lang="en-US" altLang="ko-KR" sz="1600" dirty="0">
                  <a:ea typeface="맑은 고딕" panose="020B0503020000020004" pitchFamily="50" charset="-127"/>
                </a:endParaRPr>
              </a:p>
              <a:p>
                <a:pPr marL="130175" indent="-130175">
                  <a:buClr>
                    <a:srgbClr val="757D92"/>
                  </a:buClr>
                  <a:buSzPts val="1200"/>
                  <a:buFont typeface="Arial"/>
                  <a:buChar char="•"/>
                </a:pPr>
                <a:endParaRPr lang="ko-KR" altLang="en-US" sz="1200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Google Shape;536;p17">
                <a:extLst>
                  <a:ext uri="{FF2B5EF4-FFF2-40B4-BE49-F238E27FC236}">
                    <a16:creationId xmlns:a16="http://schemas.microsoft.com/office/drawing/2014/main" id="{8176274E-53B3-1C83-72EC-38A3C4457B97}"/>
                  </a:ext>
                </a:extLst>
              </p:cNvPr>
              <p:cNvSpPr/>
              <p:nvPr/>
            </p:nvSpPr>
            <p:spPr>
              <a:xfrm>
                <a:off x="623888" y="1808163"/>
                <a:ext cx="5588029" cy="324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altLang="ko-KR" sz="1300" dirty="0" err="1">
                    <a:solidFill>
                      <a:schemeClr val="lt1"/>
                    </a:solidFill>
                    <a:latin typeface="맑은 고딕"/>
                    <a:ea typeface="맑은 고딕"/>
                  </a:rPr>
                  <a:t>추론</a:t>
                </a:r>
                <a:r>
                  <a:rPr lang="en-US" altLang="ko-KR" sz="1300" dirty="0">
                    <a:solidFill>
                      <a:schemeClr val="lt1"/>
                    </a:solidFill>
                    <a:latin typeface="맑은 고딕"/>
                    <a:ea typeface="맑은 고딕"/>
                  </a:rPr>
                  <a:t> </a:t>
                </a:r>
                <a:r>
                  <a:rPr lang="en-US" altLang="ko-KR" sz="1300" dirty="0" err="1">
                    <a:solidFill>
                      <a:schemeClr val="lt1"/>
                    </a:solidFill>
                    <a:latin typeface="맑은 고딕"/>
                    <a:ea typeface="맑은 고딕"/>
                  </a:rPr>
                  <a:t>환경</a:t>
                </a:r>
              </a:p>
            </p:txBody>
          </p:sp>
        </p:grpSp>
        <p:grpSp>
          <p:nvGrpSpPr>
            <p:cNvPr id="8" name="Google Shape;537;p17">
              <a:extLst>
                <a:ext uri="{FF2B5EF4-FFF2-40B4-BE49-F238E27FC236}">
                  <a16:creationId xmlns:a16="http://schemas.microsoft.com/office/drawing/2014/main" id="{1A7644E5-33C5-B323-E3A5-745CFD16DD8B}"/>
                </a:ext>
              </a:extLst>
            </p:cNvPr>
            <p:cNvGrpSpPr/>
            <p:nvPr/>
          </p:nvGrpSpPr>
          <p:grpSpPr>
            <a:xfrm>
              <a:off x="6342034" y="1808163"/>
              <a:ext cx="5588029" cy="4537074"/>
              <a:chOff x="6342034" y="1808163"/>
              <a:chExt cx="5588029" cy="4537074"/>
            </a:xfrm>
          </p:grpSpPr>
          <p:sp>
            <p:nvSpPr>
              <p:cNvPr id="9" name="Google Shape;538;p17">
                <a:extLst>
                  <a:ext uri="{FF2B5EF4-FFF2-40B4-BE49-F238E27FC236}">
                    <a16:creationId xmlns:a16="http://schemas.microsoft.com/office/drawing/2014/main" id="{2D068667-6E15-4069-FCC0-A051A7EA6721}"/>
                  </a:ext>
                </a:extLst>
              </p:cNvPr>
              <p:cNvSpPr/>
              <p:nvPr/>
            </p:nvSpPr>
            <p:spPr>
              <a:xfrm>
                <a:off x="6342034" y="2129990"/>
                <a:ext cx="5588029" cy="4215247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757D9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8000" tIns="10800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indent="-285750">
                  <a:buSzPts val="1200"/>
                  <a:buFont typeface="Arial,Sans-Serif"/>
                  <a:buChar char="•"/>
                </a:pPr>
                <a:r>
                  <a:rPr lang="ko-KR" altLang="en-US" dirty="0">
                    <a:ea typeface="맑은 고딕"/>
                  </a:rPr>
                  <a:t>단일 질문</a:t>
                </a:r>
              </a:p>
              <a:p>
                <a:pPr marL="742950" lvl="1" indent="-285750">
                  <a:buSzPts val="1200"/>
                  <a:buFont typeface="Courier New"/>
                  <a:buChar char="o"/>
                </a:pPr>
                <a:r>
                  <a:rPr lang="ko-KR" altLang="en-US" dirty="0">
                    <a:ea typeface="맑은 고딕"/>
                  </a:rPr>
                  <a:t>질문50개 배치 단위 속도 비교(TPS, TTFS, 메모리 사용량)</a:t>
                </a:r>
              </a:p>
              <a:p>
                <a:pPr marL="742950" lvl="1" indent="-285750">
                  <a:buSzPts val="1200"/>
                  <a:buFont typeface="Courier New"/>
                  <a:buChar char="o"/>
                </a:pPr>
                <a:r>
                  <a:rPr lang="ko-KR" altLang="en-US" dirty="0">
                    <a:ea typeface="맑은 고딕"/>
                  </a:rPr>
                  <a:t>정성적 평가</a:t>
                </a:r>
              </a:p>
              <a:p>
                <a:pPr marL="742950" lvl="1" indent="-285750">
                  <a:buSzPts val="1200"/>
                  <a:buFont typeface="Courier New"/>
                  <a:buChar char="o"/>
                </a:pPr>
                <a:endParaRPr lang="ko-KR" altLang="en-US" dirty="0">
                  <a:ea typeface="맑은 고딕"/>
                </a:endParaRPr>
              </a:p>
              <a:p>
                <a:pPr marL="285750" indent="-285750">
                  <a:buSzPts val="1200"/>
                  <a:buFont typeface="Arial"/>
                  <a:buChar char="•"/>
                </a:pPr>
                <a:r>
                  <a:rPr lang="ko-KR" altLang="en-US" dirty="0">
                    <a:ea typeface="맑은 고딕"/>
                  </a:rPr>
                  <a:t>키워드 추출</a:t>
                </a:r>
              </a:p>
              <a:p>
                <a:pPr marL="742950" lvl="1" indent="-285750">
                  <a:buSzPts val="1200"/>
                  <a:buFont typeface="Courier New"/>
                  <a:buChar char="o"/>
                </a:pPr>
                <a:r>
                  <a:rPr lang="ko-KR" altLang="en-US" dirty="0">
                    <a:ea typeface="맑은 고딕"/>
                  </a:rPr>
                  <a:t>키워드 추출 정성적 평가</a:t>
                </a:r>
              </a:p>
            </p:txBody>
          </p:sp>
          <p:sp>
            <p:nvSpPr>
              <p:cNvPr id="10" name="Google Shape;539;p17">
                <a:extLst>
                  <a:ext uri="{FF2B5EF4-FFF2-40B4-BE49-F238E27FC236}">
                    <a16:creationId xmlns:a16="http://schemas.microsoft.com/office/drawing/2014/main" id="{921373CC-4BF2-6163-F8E6-46017C2A2599}"/>
                  </a:ext>
                </a:extLst>
              </p:cNvPr>
              <p:cNvSpPr/>
              <p:nvPr/>
            </p:nvSpPr>
            <p:spPr>
              <a:xfrm>
                <a:off x="6342034" y="1808163"/>
                <a:ext cx="5588029" cy="324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ko-KR" altLang="en-US" sz="1300" dirty="0">
                    <a:solidFill>
                      <a:schemeClr val="lt1"/>
                    </a:solidFill>
                    <a:latin typeface="맑은 고딕"/>
                    <a:ea typeface="맑은 고딕"/>
                  </a:rPr>
                  <a:t>실험 방법</a:t>
                </a:r>
                <a:endParaRPr lang="ko-KR" altLang="en-US" sz="1300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1018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BB1BC062-E45C-0823-75E8-18A7FC2EC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814C1827-BEAB-AC71-95A8-16054D4247EC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1D886DAA-5B13-7F29-2FB2-18545B306D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추론</a:t>
            </a: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FE50B22B-5945-B8EB-8D10-300200F82F5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50CDDE-1C60-E28C-D236-9E10FFEE7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단일 질문 추론 속도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764EDC-C0E0-6EB7-4AA0-A552D0D28512}"/>
              </a:ext>
            </a:extLst>
          </p:cNvPr>
          <p:cNvSpPr txBox="1"/>
          <p:nvPr/>
        </p:nvSpPr>
        <p:spPr>
          <a:xfrm>
            <a:off x="823383" y="5621866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질문 예시 50개.</a:t>
            </a:r>
            <a:endParaRPr lang="ko-KR" dirty="0"/>
          </a:p>
          <a:p>
            <a:r>
              <a:rPr lang="ko-KR" altLang="en-US" dirty="0"/>
              <a:t>1. 벡터 데이터베이스를 설명해</a:t>
            </a:r>
            <a:endParaRPr lang="ko-KR"/>
          </a:p>
          <a:p>
            <a:r>
              <a:rPr lang="ko-KR" altLang="en-US" dirty="0"/>
              <a:t>2. 역전파에 대해 설명 해줘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6D8347-289B-83C3-4647-0991BFDB6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47" y="2730500"/>
            <a:ext cx="4410075" cy="1615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FD1524-7EE0-7667-1621-1889ABD52E84}"/>
              </a:ext>
            </a:extLst>
          </p:cNvPr>
          <p:cNvSpPr txBox="1"/>
          <p:nvPr/>
        </p:nvSpPr>
        <p:spPr>
          <a:xfrm>
            <a:off x="1130225" y="2467302"/>
            <a:ext cx="65659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Microsoft</a:t>
            </a:r>
            <a:r>
              <a:rPr lang="ko-KR" dirty="0"/>
              <a:t>/bitnet-b1.58-2B-4T</a:t>
            </a:r>
            <a:r>
              <a:rPr lang="en-US" altLang="ko-KR" dirty="0"/>
              <a:t>,</a:t>
            </a:r>
            <a:r>
              <a:rPr lang="ko-KR" dirty="0"/>
              <a:t>  2</a:t>
            </a:r>
            <a:r>
              <a:rPr lang="en-US" altLang="ko-KR" dirty="0"/>
              <a:t>.4B,  </a:t>
            </a:r>
            <a:r>
              <a:rPr lang="en-US" altLang="ko-KR" dirty="0" err="1"/>
              <a:t>HF_transformers</a:t>
            </a:r>
            <a:endParaRPr lang="ko-KR" dirty="0" err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8EBAA4-3143-7735-FFA3-685F393C0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009" y="4360863"/>
            <a:ext cx="2813050" cy="523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2A5A7C-E5D2-5234-95A1-F1D75D40B30E}"/>
              </a:ext>
            </a:extLst>
          </p:cNvPr>
          <p:cNvSpPr txBox="1"/>
          <p:nvPr/>
        </p:nvSpPr>
        <p:spPr>
          <a:xfrm>
            <a:off x="6457875" y="2535035"/>
            <a:ext cx="47371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Qwen</a:t>
            </a:r>
            <a:r>
              <a:rPr lang="ko-KR" dirty="0"/>
              <a:t>/</a:t>
            </a:r>
            <a:r>
              <a:rPr lang="en-US" altLang="ko-KR" dirty="0"/>
              <a:t>Qwen3-0.6B,  0.6B,  </a:t>
            </a:r>
            <a:r>
              <a:rPr lang="en-US" altLang="ko-KR" dirty="0" err="1"/>
              <a:t>HF_transformers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0096F8-7DCA-F924-E6A2-E10D18694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300" y="2900363"/>
            <a:ext cx="4800600" cy="11334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A855D1-E9FF-0765-0CB8-83CCA56A50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9" t="-711" r="50056" b="-2439"/>
          <a:stretch/>
        </p:blipFill>
        <p:spPr>
          <a:xfrm>
            <a:off x="6457875" y="4043363"/>
            <a:ext cx="1401324" cy="54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11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38650A90-4C80-748A-B21D-8BF504B60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02672996-4E6B-1BA3-F01A-1D7057149A54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672E5E2F-28C7-1384-F05A-0AC273EFAD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추론</a:t>
            </a: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E7CBAC9D-503E-5D6D-0E52-7F823D70516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14AF04-60BA-E164-D06D-36403AB7F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/>
                <a:ea typeface="맑은 고딕"/>
              </a:rPr>
              <a:t>BitNet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with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Transformers</a:t>
            </a:r>
            <a:endParaRPr lang="ko-KR" dirty="0" err="1"/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25D40D-F5EE-6864-C98F-8CF0D3FC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1712912"/>
            <a:ext cx="4102100" cy="3965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3AD882-9FB6-C9D2-B713-E8874807BD2B}"/>
              </a:ext>
            </a:extLst>
          </p:cNvPr>
          <p:cNvSpPr txBox="1"/>
          <p:nvPr/>
        </p:nvSpPr>
        <p:spPr>
          <a:xfrm>
            <a:off x="4628661" y="1825869"/>
            <a:ext cx="4394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HF </a:t>
            </a:r>
            <a:r>
              <a:rPr lang="ko-KR" altLang="en-US" dirty="0" err="1"/>
              <a:t>Transformers</a:t>
            </a:r>
            <a:r>
              <a:rPr lang="ko-KR" altLang="en-US" dirty="0"/>
              <a:t> 사용 시</a:t>
            </a:r>
            <a:endParaRPr lang="ko-KR" dirty="0"/>
          </a:p>
          <a:p>
            <a:endParaRPr lang="ko-KR" altLang="en-US" dirty="0"/>
          </a:p>
          <a:p>
            <a:pPr marL="342900" indent="-342900">
              <a:buAutoNum type="arabicPeriod"/>
            </a:pPr>
            <a:r>
              <a:rPr lang="ko-KR" altLang="en-US" dirty="0"/>
              <a:t>속도, 지연 시간, 에너지 소비 성능 효율성 기대 </a:t>
            </a:r>
            <a:r>
              <a:rPr lang="ko-KR" altLang="en-US" dirty="0" err="1"/>
              <a:t>x</a:t>
            </a:r>
            <a:endParaRPr lang="ko-KR" altLang="en-US" dirty="0"/>
          </a:p>
          <a:p>
            <a:pPr marL="342900" indent="-342900">
              <a:buAutoNum type="arabicPeriod"/>
            </a:pPr>
            <a:r>
              <a:rPr lang="ko-KR" altLang="en-US" dirty="0"/>
              <a:t>추론 시 최적화 커널을 사용 불가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Full-precision</a:t>
            </a:r>
            <a:r>
              <a:rPr lang="ko-KR" altLang="en-US" dirty="0"/>
              <a:t> 연산과 비슷하거나 더 안 좋음</a:t>
            </a:r>
          </a:p>
          <a:p>
            <a:r>
              <a:rPr lang="ko-KR" altLang="en-US" dirty="0"/>
              <a:t>  (</a:t>
            </a:r>
            <a:r>
              <a:rPr lang="ko-KR" dirty="0"/>
              <a:t>속도, 지연 시간, 에너지 소비 성능 효율성</a:t>
            </a:r>
            <a:r>
              <a:rPr lang="ko-KR" altLang="en-US" dirty="0"/>
              <a:t>)</a:t>
            </a:r>
            <a:endParaRPr lang="ko-KR" dirty="0"/>
          </a:p>
        </p:txBody>
      </p:sp>
      <p:pic>
        <p:nvPicPr>
          <p:cNvPr id="2" name="그림 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06F7E5-0D69-8AC2-5E02-1EE14766E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476" y="4895417"/>
            <a:ext cx="3571875" cy="1438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34E4CB-9E47-8B08-BEE2-8F44DA88B30B}"/>
              </a:ext>
            </a:extLst>
          </p:cNvPr>
          <p:cNvSpPr txBox="1"/>
          <p:nvPr/>
        </p:nvSpPr>
        <p:spPr>
          <a:xfrm>
            <a:off x="5895497" y="4616843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/>
              <a:t>GGUF, Bitnet.cpp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F3701-389D-9670-E30A-85DB9A357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775" y="2273300"/>
            <a:ext cx="2317750" cy="406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2BBDDC-7FC0-C721-148B-CAE6BA990615}"/>
              </a:ext>
            </a:extLst>
          </p:cNvPr>
          <p:cNvSpPr txBox="1"/>
          <p:nvPr/>
        </p:nvSpPr>
        <p:spPr>
          <a:xfrm>
            <a:off x="9591196" y="2038742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err="1"/>
              <a:t>hf</a:t>
            </a:r>
            <a:r>
              <a:rPr lang="ko-KR" altLang="en-US" sz="1200" dirty="0"/>
              <a:t> -&gt; </a:t>
            </a:r>
            <a:r>
              <a:rPr lang="ko-KR" altLang="en-US" sz="1200" dirty="0" err="1"/>
              <a:t>gguf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46052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E8C91F3A-A2D6-9A3C-7774-9437191AC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005CEEB-C627-345C-54F9-D2DA46A055A4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8978A923-9171-DC77-9522-14E80D55E7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altLang="en-US" dirty="0" err="1">
                <a:latin typeface="맑은 고딕"/>
                <a:ea typeface="맑은 고딕"/>
              </a:rPr>
              <a:t>BitNet</a:t>
            </a:r>
            <a:r>
              <a:rPr lang="ko-KR" altLang="en-US" dirty="0">
                <a:latin typeface="맑은 고딕"/>
                <a:ea typeface="맑은 고딕"/>
              </a:rPr>
              <a:t>?</a:t>
            </a:r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94169041-366C-9136-E173-96BD1F6B10C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8D24A0-DD7D-47B3-2A9C-B0328DCCB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/>
                <a:ea typeface="맑은 고딕"/>
              </a:rPr>
              <a:t>BitNet은</a:t>
            </a:r>
            <a:r>
              <a:rPr lang="ko-KR" altLang="en-US" dirty="0">
                <a:latin typeface="맑은 고딕"/>
                <a:ea typeface="맑은 고딕"/>
              </a:rPr>
              <a:t> (-1,0,1) 값으로 가중치 파라미터를 </a:t>
            </a:r>
            <a:r>
              <a:rPr lang="ko-KR" altLang="en-US" dirty="0" err="1">
                <a:latin typeface="맑은 고딕"/>
                <a:ea typeface="맑은 고딕"/>
              </a:rPr>
              <a:t>양자화한</a:t>
            </a:r>
            <a:r>
              <a:rPr lang="ko-KR" altLang="en-US" dirty="0">
                <a:latin typeface="맑은 고딕"/>
                <a:ea typeface="맑은 고딕"/>
              </a:rPr>
              <a:t> 모델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1BE282-5F34-94F0-C121-22B6DDC13B48}"/>
              </a:ext>
            </a:extLst>
          </p:cNvPr>
          <p:cNvSpPr txBox="1"/>
          <p:nvPr/>
        </p:nvSpPr>
        <p:spPr>
          <a:xfrm>
            <a:off x="749595" y="1763232"/>
            <a:ext cx="49937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기존 문제점:</a:t>
            </a:r>
          </a:p>
          <a:p>
            <a:pPr marL="285750" indent="-285750">
              <a:buChar char="•"/>
            </a:pPr>
            <a:r>
              <a:rPr lang="ko-KR" altLang="en-US" dirty="0"/>
              <a:t>LLM 크기와 복잡성 커지면서 </a:t>
            </a:r>
            <a:r>
              <a:rPr lang="ko-KR" altLang="en-US" b="1" dirty="0"/>
              <a:t>전력</a:t>
            </a:r>
            <a:r>
              <a:rPr lang="ko-KR" altLang="en-US" dirty="0"/>
              <a:t>, </a:t>
            </a:r>
            <a:r>
              <a:rPr lang="ko-KR" altLang="en-US" b="1" dirty="0"/>
              <a:t>메모리 사용량</a:t>
            </a:r>
            <a:r>
              <a:rPr lang="ko-KR" altLang="en-US" dirty="0"/>
              <a:t>이 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6FDB8-A919-B298-A5CE-2A736E436C3B}"/>
              </a:ext>
            </a:extLst>
          </p:cNvPr>
          <p:cNvSpPr txBox="1"/>
          <p:nvPr/>
        </p:nvSpPr>
        <p:spPr>
          <a:xfrm>
            <a:off x="749595" y="2551813"/>
            <a:ext cx="4993757" cy="9079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해결 방법:</a:t>
            </a:r>
          </a:p>
          <a:p>
            <a:pPr marL="285750" indent="-285750">
              <a:buChar char="•"/>
            </a:pPr>
            <a:r>
              <a:rPr lang="ko-KR" altLang="en-US" dirty="0"/>
              <a:t>(-1,0,1) 3개의 값으로 </a:t>
            </a:r>
            <a:r>
              <a:rPr lang="ko-KR" altLang="en-US" dirty="0" err="1"/>
              <a:t>양자화한</a:t>
            </a:r>
            <a:r>
              <a:rPr lang="ko-KR" altLang="en-US" dirty="0"/>
              <a:t> LLM 모델</a:t>
            </a:r>
          </a:p>
          <a:p>
            <a:pPr marL="285750" indent="-285750">
              <a:buChar char="•"/>
            </a:pPr>
            <a:r>
              <a:rPr lang="en-US" altLang="ko-KR" b="1" dirty="0" err="1"/>
              <a:t>BitNet</a:t>
            </a:r>
            <a:r>
              <a:rPr lang="en-US" altLang="ko-KR" b="1" dirty="0"/>
              <a:t> b1.58 Model   </a:t>
            </a:r>
          </a:p>
          <a:p>
            <a:pPr marL="285750" indent="-285750">
              <a:buChar char="•"/>
            </a:pPr>
            <a:endParaRPr lang="en-US" altLang="ko-KR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7C2C61-312C-A6BC-A927-125CDE620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377" y="3052430"/>
            <a:ext cx="1476154" cy="203791"/>
          </a:xfrm>
          <a:prstGeom prst="rect">
            <a:avLst/>
          </a:prstGeom>
        </p:spPr>
      </p:pic>
      <p:pic>
        <p:nvPicPr>
          <p:cNvPr id="7" name="그림 6" descr="텍스트, 도표, 스크린샷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86B99D-97D1-F379-216A-C2B1FBE65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622" y="1762236"/>
            <a:ext cx="6348966" cy="3510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135B57-EFE3-5699-ACB8-E44B8D53FECF}"/>
              </a:ext>
            </a:extLst>
          </p:cNvPr>
          <p:cNvSpPr txBox="1"/>
          <p:nvPr/>
        </p:nvSpPr>
        <p:spPr>
          <a:xfrm>
            <a:off x="6150935" y="5273750"/>
            <a:ext cx="603929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dirty="0"/>
              <a:t>llama.cpp(fp16) vs bitnet.cpp(ternary kernels) : Apple M2 Ultra(ARM CPU)</a:t>
            </a:r>
            <a:r>
              <a:rPr lang="ko-KR" sz="1100" dirty="0"/>
              <a:t>​ </a:t>
            </a:r>
            <a:r>
              <a:rPr lang="ko-KR" altLang="en-US" sz="1100" dirty="0"/>
              <a:t>전력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551B78-7D74-140A-92B5-5B0FAD1B9C19}"/>
              </a:ext>
            </a:extLst>
          </p:cNvPr>
          <p:cNvSpPr txBox="1"/>
          <p:nvPr/>
        </p:nvSpPr>
        <p:spPr>
          <a:xfrm>
            <a:off x="497959" y="6540795"/>
            <a:ext cx="819238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/>
              <a:t>Ma, Shuming, et al. "BitNet b1. 58 2B4T Technical Report." </a:t>
            </a:r>
            <a:r>
              <a:rPr lang="en-US" altLang="ko-KR" i="1"/>
              <a:t>arXiv preprint arXiv:2504.12285</a:t>
            </a:r>
            <a:r>
              <a:rPr lang="en-US" altLang="ko-KR"/>
              <a:t> (2025).</a:t>
            </a:r>
          </a:p>
        </p:txBody>
      </p:sp>
    </p:spTree>
    <p:extLst>
      <p:ext uri="{BB962C8B-B14F-4D97-AF65-F5344CB8AC3E}">
        <p14:creationId xmlns:p14="http://schemas.microsoft.com/office/powerpoint/2010/main" val="1334908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13AFA6F6-3358-97C6-28E3-03A25BA13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0BB9015F-60FD-71DE-FF80-6B28E0A504BF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5544D67E-7A44-90F4-5E1C-ACCE494051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추론</a:t>
            </a:r>
            <a:r>
              <a:rPr lang="en-US" altLang="ko-KR" dirty="0" err="1">
                <a:latin typeface="Malgun Gothic"/>
                <a:ea typeface="Malgun Gothic"/>
              </a:rPr>
              <a:t>BitNet</a:t>
            </a:r>
            <a:endParaRPr lang="ko-KR" dirty="0" err="1">
              <a:latin typeface="Malgun Gothic"/>
              <a:ea typeface="Malgun Gothic"/>
            </a:endParaRP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4CB32C44-33A6-0A00-1896-04243A19EC2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3BE954-0B7C-CB58-6B00-9C2915306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단일 질문 정성적 평가(영어 질문)</a:t>
            </a:r>
            <a:endParaRPr lang="ko-KR" altLang="en-US" dirty="0"/>
          </a:p>
        </p:txBody>
      </p:sp>
      <p:pic>
        <p:nvPicPr>
          <p:cNvPr id="7" name="그림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E26953-D26F-D3B6-CEA3-A821DB218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351" y="1503803"/>
            <a:ext cx="9401299" cy="49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46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27D22319-F352-1E54-D6D1-308F0BD23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F07337C-ECCB-EF03-D40B-D2FE7FA0EA2B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9F39DF60-22E7-9334-804D-2C0C15E3FF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altLang="en-US" dirty="0" err="1">
                <a:latin typeface="Malgun Gothic"/>
                <a:ea typeface="Malgun Gothic"/>
              </a:rPr>
              <a:t>추론Qwen</a:t>
            </a:r>
            <a:endParaRPr lang="ko-KR" dirty="0" err="1">
              <a:latin typeface="Malgun Gothic"/>
              <a:ea typeface="Malgun Gothic"/>
            </a:endParaRP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0D3F27F3-B048-9475-8E7B-3FF1AE4D27C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9FA479-4ACF-5C69-4B83-7C6516146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단일 질문 정성적 평가(영어 질문)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2C63E2-7529-E79F-9872-D4C995538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312" y="1714500"/>
            <a:ext cx="6227576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30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D5561D3E-E97E-19F0-40B9-AF5AD3E53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1483FCF-7067-538F-85EA-0CF19373C052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66A242F7-0C0F-3F38-F003-E5566122CF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추론</a:t>
            </a:r>
            <a:r>
              <a:rPr lang="en-US" dirty="0" err="1">
                <a:latin typeface="Malgun Gothic"/>
                <a:ea typeface="맑은 고딕"/>
              </a:rPr>
              <a:t>BitNet</a:t>
            </a:r>
            <a:endParaRPr lang="ko-KR" dirty="0" err="1">
              <a:latin typeface="Malgun Gothic"/>
            </a:endParaRP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13E384D4-EDFC-996A-CC63-52E8451F20AD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E49C6D-EB62-8A04-AAF5-ED4F6D599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단일 질문 정성적 평가(한국어 질문)</a:t>
            </a:r>
            <a:endParaRPr lang="ko-KR" altLang="en-US" dirty="0"/>
          </a:p>
        </p:txBody>
      </p:sp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6A6BA92-1DBE-B64E-B5DA-C507D0C73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04" y="1575420"/>
            <a:ext cx="11311247" cy="453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89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B0869575-9EDD-6E2B-4AB7-48FBD0DCD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EB26BF-5AC0-91DB-FDB8-B94B9992FAD5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54F0D654-6403-F079-0D00-A1B4FD0275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altLang="en-US" dirty="0" err="1">
                <a:latin typeface="Malgun Gothic"/>
                <a:ea typeface="Malgun Gothic"/>
              </a:rPr>
              <a:t>추론Qwen</a:t>
            </a:r>
            <a:endParaRPr lang="ko-KR" altLang="en-US" dirty="0" err="1">
              <a:latin typeface="Malgun Gothic"/>
            </a:endParaRP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66CE046A-426E-C8FB-545F-BDD2A079470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8A9405-CBF8-36F2-B312-F5FA37833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단일 질문 정성적 평가(한국어 질문)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3D5930-775E-93FF-81A7-398E9EF81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731" y="1612900"/>
            <a:ext cx="7891837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19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8D08C8A8-051B-0D3B-4427-ADA3263AF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6954F2B-59A2-7CD7-48F4-DD79B03059CC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B576611C-6D2C-88A4-4630-697F294A77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추론</a:t>
            </a:r>
            <a:r>
              <a:rPr lang="en-US" dirty="0" err="1">
                <a:latin typeface="Malgun Gothic"/>
                <a:ea typeface="맑은 고딕"/>
              </a:rPr>
              <a:t>BitNet</a:t>
            </a:r>
            <a:endParaRPr lang="ko-KR" dirty="0" err="1">
              <a:latin typeface="Malgun Gothic"/>
            </a:endParaRP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DAA365A7-D099-1D2D-FF7C-81CA4BFD92C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86525A-1DFE-EBFF-DC40-838C02491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단일 질문 정성적 평가(한국어 질문)</a:t>
            </a:r>
            <a:endParaRPr lang="ko-KR" altLang="en-US" dirty="0"/>
          </a:p>
        </p:txBody>
      </p:sp>
      <p:pic>
        <p:nvPicPr>
          <p:cNvPr id="2" name="그림 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40823E5-6229-CD92-4B08-9600FEA0B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15" y="1483271"/>
            <a:ext cx="9035144" cy="511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00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00E5CF54-335E-722E-36AA-886BE089C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7BF9433-6F47-AC44-5CDC-77BC381B7E05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E07135C9-7247-0377-7E55-D2FBE7E1F1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추론</a:t>
            </a:r>
            <a:r>
              <a:rPr lang="en-US" dirty="0" err="1">
                <a:latin typeface="Malgun Gothic"/>
                <a:ea typeface="맑은 고딕"/>
              </a:rPr>
              <a:t>BitNet</a:t>
            </a:r>
            <a:endParaRPr lang="ko-KR" dirty="0" err="1">
              <a:latin typeface="Malgun Gothic"/>
            </a:endParaRP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CF633F73-630F-DC9D-AF99-04774E2F04D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38FA50-9F24-01AA-56A4-6E06858A0E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단일 질문 정성적 평가(한국어 질문)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BE4A54-B062-3E18-ECBC-76AE861F1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943" y="1549400"/>
            <a:ext cx="7431714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37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2DDD80C9-E259-4250-74B3-66922354B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845CB78D-0C7C-DB9A-D18F-B40548882ED3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237F05BD-84B3-F733-9E3E-BEA02E7BAE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추론</a:t>
            </a:r>
            <a:r>
              <a:rPr lang="en-US" dirty="0" err="1">
                <a:latin typeface="Malgun Gothic"/>
                <a:ea typeface="맑은 고딕"/>
              </a:rPr>
              <a:t>BitNet</a:t>
            </a:r>
            <a:endParaRPr lang="ko-KR" dirty="0" err="1">
              <a:latin typeface="Malgun Gothic"/>
            </a:endParaRP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1142F9FE-B50D-FFD5-43ED-5DAC2D5DCBC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9776C8-24A4-81CC-DBCB-5D555F4A9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단일 질문 정성적 평가(한국어 질문)</a:t>
            </a:r>
            <a:endParaRPr lang="ko-KR" altLang="en-US" dirty="0"/>
          </a:p>
        </p:txBody>
      </p:sp>
      <p:pic>
        <p:nvPicPr>
          <p:cNvPr id="4" name="그림 3" descr="텍스트, 폰트, 스크린샷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6C8502-AB67-2865-FD6A-73DD1777D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460" y="1484414"/>
            <a:ext cx="8659755" cy="51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72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98C8ED5F-49B1-527C-6085-CA44C945F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4A6AAC-FE52-D2F7-757C-598EC4E479CC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B932D02B-7DB1-B2FF-C14E-1D5E20CC4D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32016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Malgun Gothic"/>
                <a:ea typeface="Malgun Gothic"/>
              </a:rPr>
              <a:t>출처</a:t>
            </a: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B0074E3A-9DF2-7733-D8F2-4D9F924FE7F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 dirty="0"/>
              <a:t>1</a:t>
            </a:r>
            <a:endParaRPr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147B85-A94F-6CEE-39E7-B7A597560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0307" y="1119030"/>
            <a:ext cx="7668236" cy="220060"/>
          </a:xfrm>
        </p:spPr>
        <p:txBody>
          <a:bodyPr/>
          <a:lstStyle/>
          <a:p>
            <a:r>
              <a:rPr lang="en-US" altLang="ko-KR" dirty="0" err="1">
                <a:latin typeface="Malgun Gothic"/>
                <a:ea typeface="Malgun Gothic"/>
              </a:rPr>
              <a:t>출처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1CEB1-167F-26CE-4C9C-B847E54D3834}"/>
              </a:ext>
            </a:extLst>
          </p:cNvPr>
          <p:cNvSpPr txBox="1"/>
          <p:nvPr/>
        </p:nvSpPr>
        <p:spPr>
          <a:xfrm>
            <a:off x="673100" y="2235200"/>
            <a:ext cx="1036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</a:rPr>
              <a:t>Wang, </a:t>
            </a:r>
            <a:r>
              <a:rPr lang="en-US" altLang="ko-KR" dirty="0" err="1">
                <a:solidFill>
                  <a:srgbClr val="222222"/>
                </a:solidFill>
                <a:highlight>
                  <a:srgbClr val="FFFFFF"/>
                </a:highlight>
              </a:rPr>
              <a:t>Jinheng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</a:rPr>
              <a:t>, et al. "Bitnet. </a:t>
            </a:r>
            <a:r>
              <a:rPr lang="en-US" altLang="ko-KR" dirty="0" err="1">
                <a:solidFill>
                  <a:srgbClr val="222222"/>
                </a:solidFill>
                <a:highlight>
                  <a:srgbClr val="FFFFFF"/>
                </a:highlight>
              </a:rPr>
              <a:t>cpp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</a:rPr>
              <a:t>: Efficient Edge Inference for Ternary LLMs." </a:t>
            </a:r>
            <a:r>
              <a:rPr lang="en-US" altLang="ko-KR" i="1" dirty="0" err="1">
                <a:solidFill>
                  <a:srgbClr val="222222"/>
                </a:solidFill>
                <a:highlight>
                  <a:srgbClr val="FFFFFF"/>
                </a:highlight>
              </a:rPr>
              <a:t>arXiv</a:t>
            </a:r>
            <a:r>
              <a:rPr lang="en-US" altLang="ko-KR" i="1" dirty="0">
                <a:solidFill>
                  <a:srgbClr val="222222"/>
                </a:solidFill>
                <a:highlight>
                  <a:srgbClr val="FFFFFF"/>
                </a:highlight>
              </a:rPr>
              <a:t> preprint arXiv:2502.11880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</a:rPr>
              <a:t> (2025).</a:t>
            </a:r>
            <a:endParaRPr lang="en-US" altLang="ko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1EC34C-5D19-920C-C6EE-633E21C45842}"/>
              </a:ext>
            </a:extLst>
          </p:cNvPr>
          <p:cNvSpPr txBox="1"/>
          <p:nvPr/>
        </p:nvSpPr>
        <p:spPr>
          <a:xfrm>
            <a:off x="673100" y="1828800"/>
            <a:ext cx="113030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</a:rPr>
              <a:t>Wang, </a:t>
            </a:r>
            <a:r>
              <a:rPr lang="en-US" altLang="ko-KR" dirty="0" err="1">
                <a:solidFill>
                  <a:srgbClr val="222222"/>
                </a:solidFill>
                <a:highlight>
                  <a:srgbClr val="FFFFFF"/>
                </a:highlight>
              </a:rPr>
              <a:t>Jinheng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</a:rPr>
              <a:t>, et al. "1-bit AI Infra: Part 1.1, Fast and Lossless </a:t>
            </a:r>
            <a:r>
              <a:rPr lang="en-US" altLang="ko-KR" dirty="0" err="1">
                <a:solidFill>
                  <a:srgbClr val="222222"/>
                </a:solidFill>
                <a:highlight>
                  <a:srgbClr val="FFFFFF"/>
                </a:highlight>
              </a:rPr>
              <a:t>BitNet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</a:rPr>
              <a:t> b1. 58 Inference on CPUs." </a:t>
            </a:r>
            <a:r>
              <a:rPr lang="en-US" altLang="ko-KR" i="1" dirty="0" err="1">
                <a:solidFill>
                  <a:srgbClr val="222222"/>
                </a:solidFill>
                <a:highlight>
                  <a:srgbClr val="FFFFFF"/>
                </a:highlight>
              </a:rPr>
              <a:t>arXiv</a:t>
            </a:r>
            <a:r>
              <a:rPr lang="en-US" altLang="ko-KR" i="1" dirty="0">
                <a:solidFill>
                  <a:srgbClr val="222222"/>
                </a:solidFill>
                <a:highlight>
                  <a:srgbClr val="FFFFFF"/>
                </a:highlight>
              </a:rPr>
              <a:t> preprint arXiv:2410.16144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</a:rPr>
              <a:t> (2024).</a:t>
            </a: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B4409-48B8-E5CB-3FB5-C00B172E2238}"/>
              </a:ext>
            </a:extLst>
          </p:cNvPr>
          <p:cNvSpPr txBox="1"/>
          <p:nvPr/>
        </p:nvSpPr>
        <p:spPr>
          <a:xfrm>
            <a:off x="673100" y="2667000"/>
            <a:ext cx="91059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222222"/>
                </a:solidFill>
                <a:highlight>
                  <a:srgbClr val="FFFFFF"/>
                </a:highlight>
              </a:rPr>
              <a:t>Ma, Shuming, et al. "BitNet b1. 58 2B4T Technical Report." </a:t>
            </a:r>
            <a:r>
              <a:rPr lang="en-US" altLang="ko-KR" i="1">
                <a:solidFill>
                  <a:srgbClr val="222222"/>
                </a:solidFill>
                <a:highlight>
                  <a:srgbClr val="FFFFFF"/>
                </a:highlight>
              </a:rPr>
              <a:t>arXiv preprint arXiv:2504.12285</a:t>
            </a:r>
            <a:r>
              <a:rPr lang="en-US" altLang="ko-KR">
                <a:solidFill>
                  <a:srgbClr val="222222"/>
                </a:solidFill>
                <a:highlight>
                  <a:srgbClr val="FFFFFF"/>
                </a:highlight>
              </a:rPr>
              <a:t> (2025).</a:t>
            </a:r>
            <a:endParaRPr lang="en-US" alt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64F9D-BBE9-7FE3-61E6-4E06234929A1}"/>
              </a:ext>
            </a:extLst>
          </p:cNvPr>
          <p:cNvSpPr txBox="1"/>
          <p:nvPr/>
        </p:nvSpPr>
        <p:spPr>
          <a:xfrm>
            <a:off x="673100" y="3111500"/>
            <a:ext cx="11125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222222"/>
                </a:solidFill>
                <a:highlight>
                  <a:srgbClr val="FFFFFF"/>
                </a:highlight>
              </a:rPr>
              <a:t>Ma, Shuming, et al. "The era of 1-bit llms: All large language models are in 1.58 bits." </a:t>
            </a:r>
            <a:r>
              <a:rPr lang="en-US" altLang="ko-KR" i="1">
                <a:solidFill>
                  <a:srgbClr val="222222"/>
                </a:solidFill>
                <a:highlight>
                  <a:srgbClr val="FFFFFF"/>
                </a:highlight>
              </a:rPr>
              <a:t>arXiv preprint arXiv:2402.17764</a:t>
            </a:r>
            <a:r>
              <a:rPr lang="en-US" altLang="ko-KR">
                <a:solidFill>
                  <a:srgbClr val="222222"/>
                </a:solidFill>
                <a:highlight>
                  <a:srgbClr val="FFFFFF"/>
                </a:highlight>
              </a:rPr>
              <a:t> 1 (2024).</a:t>
            </a: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A6EFAD-ABEE-1EA7-CF0F-86B63BC45A0D}"/>
              </a:ext>
            </a:extLst>
          </p:cNvPr>
          <p:cNvSpPr txBox="1"/>
          <p:nvPr/>
        </p:nvSpPr>
        <p:spPr>
          <a:xfrm>
            <a:off x="673100" y="3594100"/>
            <a:ext cx="11125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222222"/>
                </a:solidFill>
                <a:highlight>
                  <a:srgbClr val="FFFFFF"/>
                </a:highlight>
              </a:rPr>
              <a:t>Wang, Hongyu, et al. "Bitnet: Scaling 1-bit transformers for large language models." </a:t>
            </a:r>
            <a:r>
              <a:rPr lang="en-US" altLang="ko-KR" i="1">
                <a:solidFill>
                  <a:srgbClr val="222222"/>
                </a:solidFill>
                <a:highlight>
                  <a:srgbClr val="FFFFFF"/>
                </a:highlight>
              </a:rPr>
              <a:t>arXiv preprint arXiv:2310.11453</a:t>
            </a:r>
            <a:r>
              <a:rPr lang="en-US" altLang="ko-KR">
                <a:solidFill>
                  <a:srgbClr val="222222"/>
                </a:solidFill>
                <a:highlight>
                  <a:srgbClr val="FFFFFF"/>
                </a:highlight>
              </a:rPr>
              <a:t> (2023).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0C3582-6666-D65A-D983-8E6FD07F5333}"/>
              </a:ext>
            </a:extLst>
          </p:cNvPr>
          <p:cNvSpPr txBox="1"/>
          <p:nvPr/>
        </p:nvSpPr>
        <p:spPr>
          <a:xfrm>
            <a:off x="673100" y="41275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/>
              <a:t>https://huggingface.co/1bitLLM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B3D210-B75A-62AF-FB9B-409C71D17F55}"/>
              </a:ext>
            </a:extLst>
          </p:cNvPr>
          <p:cNvSpPr txBox="1"/>
          <p:nvPr/>
        </p:nvSpPr>
        <p:spPr>
          <a:xfrm>
            <a:off x="673100" y="4635500"/>
            <a:ext cx="101346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/>
              <a:t>https://github.com/microsoft/unilm/blob/master/bitnet/The-Era-of-1-bit-LLMs__Training_Tips_Code_FAQ.pdf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B411AF-6DC2-EC12-5A68-8DA7ABBF8947}"/>
              </a:ext>
            </a:extLst>
          </p:cNvPr>
          <p:cNvSpPr txBox="1"/>
          <p:nvPr/>
        </p:nvSpPr>
        <p:spPr>
          <a:xfrm>
            <a:off x="673100" y="5156200"/>
            <a:ext cx="63119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/>
              <a:t>https://huggingface.co/microsoft/bitnet-b1.58-2B-4T</a:t>
            </a:r>
          </a:p>
        </p:txBody>
      </p:sp>
    </p:spTree>
    <p:extLst>
      <p:ext uri="{BB962C8B-B14F-4D97-AF65-F5344CB8AC3E}">
        <p14:creationId xmlns:p14="http://schemas.microsoft.com/office/powerpoint/2010/main" val="2778383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62D2F1FE-55D5-761B-00DF-C7D3F2D7A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A808E93-8DA5-A891-9F30-D082304E27CD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82D54129-21D4-EC5D-5E49-1882E42005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altLang="en-US" dirty="0" err="1">
                <a:latin typeface="맑은 고딕"/>
                <a:ea typeface="맑은 고딕"/>
              </a:rPr>
              <a:t>BitNet</a:t>
            </a:r>
            <a:r>
              <a:rPr lang="ko-KR" altLang="en-US" dirty="0">
                <a:latin typeface="맑은 고딕"/>
                <a:ea typeface="맑은 고딕"/>
              </a:rPr>
              <a:t>?</a:t>
            </a:r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E008F948-40D9-482F-ACE2-B8635302AF2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656673-50FB-2A44-1CB8-B2C108AD9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0207" y="1131730"/>
            <a:ext cx="7071336" cy="220060"/>
          </a:xfrm>
        </p:spPr>
        <p:txBody>
          <a:bodyPr/>
          <a:lstStyle/>
          <a:p>
            <a:r>
              <a:rPr lang="ko-KR" dirty="0" err="1">
                <a:latin typeface="맑은 고딕"/>
                <a:ea typeface="맑은 고딕"/>
              </a:rPr>
              <a:t>BitNet은</a:t>
            </a:r>
            <a:r>
              <a:rPr lang="ko-KR" dirty="0">
                <a:latin typeface="맑은 고딕"/>
                <a:ea typeface="맑은 고딕"/>
              </a:rPr>
              <a:t> </a:t>
            </a:r>
            <a:r>
              <a:rPr lang="ko-KR" dirty="0" err="1">
                <a:latin typeface="맑은 고딕"/>
                <a:ea typeface="맑은 고딕"/>
              </a:rPr>
              <a:t>Llama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dirty="0">
                <a:latin typeface="맑은 고딕"/>
                <a:ea typeface="맑은 고딕"/>
              </a:rPr>
              <a:t>모델에 비해 행렬 곱셈에 사용되는 산술 연산 에너지를 </a:t>
            </a:r>
            <a:r>
              <a:rPr lang="ko-KR" b="1" dirty="0">
                <a:latin typeface="맑은 고딕"/>
                <a:ea typeface="맑은 고딕"/>
              </a:rPr>
              <a:t>71.4배 절약</a:t>
            </a:r>
            <a:endParaRPr 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B0E4F-DE8C-5439-102C-2466C91F5B05}"/>
              </a:ext>
            </a:extLst>
          </p:cNvPr>
          <p:cNvSpPr txBox="1"/>
          <p:nvPr/>
        </p:nvSpPr>
        <p:spPr>
          <a:xfrm>
            <a:off x="515384" y="6550542"/>
            <a:ext cx="108204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/>
              <a:t>Ma, Shuming, et al. "The era of 1-bit llms: All large language models are in 1.58 bits." </a:t>
            </a:r>
            <a:r>
              <a:rPr lang="en-US" altLang="ko-KR" i="1"/>
              <a:t>arXiv preprint arXiv:2402.17764</a:t>
            </a:r>
            <a:r>
              <a:rPr lang="en-US" altLang="ko-KR"/>
              <a:t> 1 (2024).</a:t>
            </a:r>
          </a:p>
        </p:txBody>
      </p:sp>
      <p:pic>
        <p:nvPicPr>
          <p:cNvPr id="5" name="그림 4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9E2C3E9-47BB-AD49-0F29-359947558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850" y="1565275"/>
            <a:ext cx="5359400" cy="2266950"/>
          </a:xfrm>
          <a:prstGeom prst="rect">
            <a:avLst/>
          </a:prstGeom>
        </p:spPr>
      </p:pic>
      <p:pic>
        <p:nvPicPr>
          <p:cNvPr id="14" name="그림 13" descr="텍스트, 도표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E9A9803-F783-1E1C-654D-2F7E7528E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25" y="4130675"/>
            <a:ext cx="5873750" cy="2089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1D99EE-B685-7633-4169-370B1FF1B105}"/>
              </a:ext>
            </a:extLst>
          </p:cNvPr>
          <p:cNvSpPr txBox="1"/>
          <p:nvPr/>
        </p:nvSpPr>
        <p:spPr>
          <a:xfrm>
            <a:off x="8023334" y="3837589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/>
              <a:t>(1) FP16 </a:t>
            </a:r>
            <a:r>
              <a:rPr lang="ko-KR" altLang="en-US" sz="1100" err="1"/>
              <a:t>vs</a:t>
            </a:r>
            <a:r>
              <a:rPr lang="ko-KR" altLang="en-US" sz="1100" dirty="0"/>
              <a:t> 1(.58)</a:t>
            </a:r>
            <a:r>
              <a:rPr lang="ko-KR" altLang="en-US" sz="1100" err="1"/>
              <a:t>b</a:t>
            </a:r>
            <a:endParaRPr lang="ko-KR" altLang="en-US" sz="11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C3B925-84F3-CD1A-91A3-621983BA4E52}"/>
              </a:ext>
            </a:extLst>
          </p:cNvPr>
          <p:cNvSpPr txBox="1"/>
          <p:nvPr/>
        </p:nvSpPr>
        <p:spPr>
          <a:xfrm>
            <a:off x="8023333" y="622518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/>
              <a:t>(2) </a:t>
            </a:r>
            <a:r>
              <a:rPr lang="ko-KR" altLang="en-US" sz="1100" dirty="0" err="1"/>
              <a:t>LLaMA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vs</a:t>
            </a:r>
            <a:r>
              <a:rPr lang="ko-KR" altLang="en-US" sz="1100" dirty="0"/>
              <a:t> 1(.58)</a:t>
            </a:r>
            <a:r>
              <a:rPr lang="ko-KR" altLang="en-US" sz="1100" dirty="0" err="1"/>
              <a:t>b</a:t>
            </a:r>
            <a:endParaRPr lang="ko-KR" alt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F689A4-AFF1-2C93-348A-9C0A1BABC815}"/>
              </a:ext>
            </a:extLst>
          </p:cNvPr>
          <p:cNvSpPr txBox="1"/>
          <p:nvPr/>
        </p:nvSpPr>
        <p:spPr>
          <a:xfrm>
            <a:off x="925209" y="3763412"/>
            <a:ext cx="486096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가중치 양자화 과정을 통해 곱셈 연산 대신 더하기 연산으로 가능 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452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167D0C8E-4569-DAA0-FDD6-7775725B1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C5859C8-F3FF-2615-7DE3-1721FCC7B959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11C9D5A2-8091-F826-D1DD-E50F649DA4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altLang="ko-KR" b="1" dirty="0" err="1">
                <a:latin typeface="Malgun Gothic"/>
                <a:ea typeface="Malgun Gothic"/>
              </a:rPr>
              <a:t>BitLinear</a:t>
            </a:r>
            <a:r>
              <a:rPr lang="en-US" altLang="ko-KR" b="1" dirty="0">
                <a:latin typeface="Malgun Gothic"/>
                <a:ea typeface="Malgun Gothic"/>
              </a:rPr>
              <a:t>, STE</a:t>
            </a:r>
            <a:r>
              <a:rPr lang="en-US" b="1" dirty="0">
                <a:latin typeface="Malgun Gothic"/>
                <a:ea typeface="Malgun Gothic"/>
              </a:rPr>
              <a:t>(Straight Through Estimator)</a:t>
            </a:r>
            <a:endParaRPr lang="en-US" altLang="ko-KR" b="1" dirty="0">
              <a:latin typeface="Malgun Gothic"/>
              <a:ea typeface="Malgun Gothic"/>
            </a:endParaRP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D01AFCF1-4AD5-EC91-C794-0C9C691CFFCD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0C104D-F601-B358-3B22-F0AB7C4D5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207" y="1131730"/>
            <a:ext cx="11122636" cy="220060"/>
          </a:xfrm>
        </p:spPr>
        <p:txBody>
          <a:bodyPr/>
          <a:lstStyle/>
          <a:p>
            <a:r>
              <a:rPr lang="ko-KR" altLang="en-US" dirty="0" err="1">
                <a:latin typeface="맑은 고딕"/>
                <a:ea typeface="맑은 고딕"/>
              </a:rPr>
              <a:t>nn.Linear대신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BitLinear을</a:t>
            </a:r>
            <a:r>
              <a:rPr lang="ko-KR" altLang="en-US" dirty="0">
                <a:latin typeface="맑은 고딕"/>
                <a:ea typeface="맑은 고딕"/>
              </a:rPr>
              <a:t> 사용,   </a:t>
            </a:r>
            <a:r>
              <a:rPr lang="ko-KR" altLang="en-US" dirty="0" err="1">
                <a:latin typeface="맑은 고딕"/>
                <a:ea typeface="맑은 고딕"/>
              </a:rPr>
              <a:t>역전파</a:t>
            </a:r>
            <a:r>
              <a:rPr lang="ko-KR" altLang="en-US" dirty="0">
                <a:latin typeface="맑은 고딕"/>
                <a:ea typeface="맑은 고딕"/>
              </a:rPr>
              <a:t> 시 양자화 이전 연산 그대로 사용</a:t>
            </a:r>
            <a:endParaRPr lang="ko-KR" altLang="en-US" dirty="0"/>
          </a:p>
        </p:txBody>
      </p:sp>
      <p:pic>
        <p:nvPicPr>
          <p:cNvPr id="2" name="그림 1" descr="텍스트, 도표, 스크린샷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F2DFB2-B24F-07CC-7840-98FC00031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5" y="2346325"/>
            <a:ext cx="7423150" cy="26606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FFB3B9B-529B-09E3-A9F0-5C7BE6191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563" y="2192337"/>
            <a:ext cx="3762375" cy="2981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38639C-5BB9-6E8E-1A91-0E1B0C2572BE}"/>
              </a:ext>
            </a:extLst>
          </p:cNvPr>
          <p:cNvSpPr txBox="1"/>
          <p:nvPr/>
        </p:nvSpPr>
        <p:spPr>
          <a:xfrm>
            <a:off x="2560515" y="516499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dirty="0" err="1"/>
              <a:t>BitLinear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6616F-00B2-F5CD-E8C2-36791FED8614}"/>
              </a:ext>
            </a:extLst>
          </p:cNvPr>
          <p:cNvSpPr txBox="1"/>
          <p:nvPr/>
        </p:nvSpPr>
        <p:spPr>
          <a:xfrm>
            <a:off x="9829800" y="51689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STE</a:t>
            </a:r>
            <a:endParaRPr 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74DDE-74B9-B9DE-3F8E-12CAE606EB00}"/>
              </a:ext>
            </a:extLst>
          </p:cNvPr>
          <p:cNvSpPr txBox="1"/>
          <p:nvPr/>
        </p:nvSpPr>
        <p:spPr>
          <a:xfrm>
            <a:off x="888160" y="5009894"/>
            <a:ext cx="274320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 err="1"/>
              <a:t>추론</a:t>
            </a:r>
            <a:r>
              <a:rPr lang="en-US" altLang="ko-KR" sz="900" dirty="0"/>
              <a:t> </a:t>
            </a:r>
            <a:r>
              <a:rPr lang="en-US" altLang="ko-KR" sz="900" dirty="0" err="1"/>
              <a:t>과정</a:t>
            </a:r>
            <a:r>
              <a:rPr lang="en-US" altLang="ko-KR" sz="900" dirty="0"/>
              <a:t> </a:t>
            </a:r>
            <a:r>
              <a:rPr lang="en-US" altLang="ko-KR" sz="900" dirty="0" err="1"/>
              <a:t>BitLinear</a:t>
            </a:r>
            <a:r>
              <a:rPr lang="en-US" altLang="ko-KR" sz="900" dirty="0"/>
              <a:t> </a:t>
            </a:r>
            <a:r>
              <a:rPr lang="en-US" altLang="ko-KR" sz="900" dirty="0" err="1"/>
              <a:t>구조</a:t>
            </a:r>
            <a:endParaRPr lang="en-US" altLang="ko-KR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10A26-142C-9F41-730F-D3A4A1A60BD8}"/>
              </a:ext>
            </a:extLst>
          </p:cNvPr>
          <p:cNvSpPr txBox="1"/>
          <p:nvPr/>
        </p:nvSpPr>
        <p:spPr>
          <a:xfrm>
            <a:off x="673100" y="6553200"/>
            <a:ext cx="11125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222222"/>
                </a:solidFill>
                <a:highlight>
                  <a:srgbClr val="FFFFFF"/>
                </a:highlight>
              </a:rPr>
              <a:t>Wang, Hongyu, et al. "Bitnet: Scaling 1-bit transformers for large language models." </a:t>
            </a:r>
            <a:r>
              <a:rPr lang="en-US" altLang="ko-KR" i="1">
                <a:solidFill>
                  <a:srgbClr val="222222"/>
                </a:solidFill>
                <a:highlight>
                  <a:srgbClr val="FFFFFF"/>
                </a:highlight>
              </a:rPr>
              <a:t>arXiv preprint arXiv:2310.11453</a:t>
            </a:r>
            <a:r>
              <a:rPr lang="en-US" altLang="ko-KR">
                <a:solidFill>
                  <a:srgbClr val="222222"/>
                </a:solidFill>
                <a:highlight>
                  <a:srgbClr val="FFFFFF"/>
                </a:highlight>
              </a:rPr>
              <a:t> (2023).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45813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6BD4AE0D-D7FB-2DCC-1B5B-D13BAF7CF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92270C9-49D5-49D8-5EF0-AFD007A02020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endParaRPr kumimoji="1" lang="ko-KR" altLang="en-US" dirty="0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11F28FAA-229F-FAB2-9E12-B9B9D700F8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altLang="ko-KR" b="1" dirty="0" err="1">
                <a:latin typeface="Malgun Gothic"/>
                <a:ea typeface="Malgun Gothic"/>
              </a:rPr>
              <a:t>BitLinear</a:t>
            </a:r>
            <a:endParaRPr lang="en-US" altLang="ko-KR" b="1">
              <a:latin typeface="Malgun Gothic"/>
              <a:ea typeface="Malgun Gothic"/>
            </a:endParaRP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8051FA19-84AE-9B2E-A5A1-3DE4FA34C0B3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18E638-10D4-3A59-6FB5-8BD1633A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9507" y="1131730"/>
            <a:ext cx="5788636" cy="220060"/>
          </a:xfrm>
        </p:spPr>
        <p:txBody>
          <a:bodyPr/>
          <a:lstStyle/>
          <a:p>
            <a:r>
              <a:rPr lang="ko-KR" altLang="en-US" dirty="0" err="1">
                <a:latin typeface="맑은 고딕"/>
                <a:ea typeface="맑은 고딕"/>
              </a:rPr>
              <a:t>BitLinear</a:t>
            </a:r>
            <a:r>
              <a:rPr lang="ko-KR" altLang="en-US" dirty="0">
                <a:latin typeface="맑은 고딕"/>
                <a:ea typeface="맑은 고딕"/>
              </a:rPr>
              <a:t> = </a:t>
            </a:r>
            <a:r>
              <a:rPr lang="ko-KR" dirty="0" err="1">
                <a:latin typeface="Malgun Gothic"/>
                <a:ea typeface="Malgun Gothic"/>
              </a:rPr>
              <a:t>Wx</a:t>
            </a:r>
            <a:r>
              <a:rPr lang="ko-KR" dirty="0">
                <a:latin typeface="Malgun Gothic"/>
                <a:ea typeface="Malgun Gothic"/>
              </a:rPr>
              <a:t> = </a:t>
            </a:r>
            <a:r>
              <a:rPr lang="ko-KR" altLang="en-US" dirty="0">
                <a:latin typeface="맑은 고딕"/>
                <a:ea typeface="맑은 고딕"/>
              </a:rPr>
              <a:t>(</a:t>
            </a:r>
            <a:r>
              <a:rPr lang="ko-KR" altLang="en-US" dirty="0" err="1">
                <a:latin typeface="맑은 고딕"/>
                <a:ea typeface="맑은 고딕"/>
              </a:rPr>
              <a:t>Weigth_quant</a:t>
            </a:r>
            <a:r>
              <a:rPr lang="ko-KR" altLang="en-US" dirty="0">
                <a:latin typeface="맑은 고딕"/>
                <a:ea typeface="맑은 고딕"/>
              </a:rPr>
              <a:t>) </a:t>
            </a:r>
            <a:r>
              <a:rPr lang="ko-KR" altLang="en-US" dirty="0" err="1">
                <a:latin typeface="맑은 고딕"/>
                <a:ea typeface="맑은 고딕"/>
              </a:rPr>
              <a:t>x</a:t>
            </a:r>
            <a:r>
              <a:rPr lang="ko-KR" altLang="en-US" dirty="0">
                <a:latin typeface="맑은 고딕"/>
                <a:ea typeface="맑은 고딕"/>
              </a:rPr>
              <a:t> (</a:t>
            </a:r>
            <a:r>
              <a:rPr lang="ko-KR" altLang="en-US" dirty="0" err="1">
                <a:latin typeface="맑은 고딕"/>
                <a:ea typeface="맑은 고딕"/>
              </a:rPr>
              <a:t>입력텐서_quant</a:t>
            </a:r>
            <a:r>
              <a:rPr lang="ko-KR" altLang="en-US" dirty="0">
                <a:latin typeface="맑은 고딕"/>
                <a:ea typeface="맑은 고딕"/>
              </a:rPr>
              <a:t>)  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7CDE3F-78D1-B445-79A6-101CAE2A8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917" y="1713568"/>
            <a:ext cx="9789584" cy="4774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5CEFA-F998-BE3F-81C6-1C1D397320FA}"/>
              </a:ext>
            </a:extLst>
          </p:cNvPr>
          <p:cNvSpPr txBox="1"/>
          <p:nvPr/>
        </p:nvSpPr>
        <p:spPr>
          <a:xfrm>
            <a:off x="674335" y="155771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 err="1"/>
              <a:t>Train</a:t>
            </a:r>
          </a:p>
        </p:txBody>
      </p:sp>
    </p:spTree>
    <p:extLst>
      <p:ext uri="{BB962C8B-B14F-4D97-AF65-F5344CB8AC3E}">
        <p14:creationId xmlns:p14="http://schemas.microsoft.com/office/powerpoint/2010/main" val="4228885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96735754-2375-2C58-AAA9-C27D207E1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6B4FE4D-60E0-EB49-AA2E-C5E631D4620E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endParaRPr kumimoji="1" lang="ko-KR" altLang="en-US" dirty="0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E110319E-BC36-4224-7D94-F564EFF118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altLang="ko-KR" b="1" dirty="0">
                <a:latin typeface="Malgun Gothic"/>
                <a:ea typeface="Malgun Gothic"/>
              </a:rPr>
              <a:t>Weight Matrix Quantization</a:t>
            </a: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45E9C15A-D961-7268-0D03-939E4EF5FC1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05C0AD-11CD-2744-0456-DC7DA5210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/>
                <a:ea typeface="맑은 고딕"/>
              </a:rPr>
              <a:t>Weight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Ternary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Quantization</a:t>
            </a:r>
            <a:endParaRPr lang="ko-KR" altLang="en-US" dirty="0" err="1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EA6A38-F7F2-F581-851A-6BCF524B8B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25" r="176" b="-505"/>
          <a:stretch/>
        </p:blipFill>
        <p:spPr>
          <a:xfrm>
            <a:off x="2195513" y="2541588"/>
            <a:ext cx="9401196" cy="32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54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E3542978-0364-9052-6F94-4A25E8553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853FA4F-C307-FD67-9D58-6F8068CFA304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endParaRPr kumimoji="1" lang="ko-KR" altLang="en-US" dirty="0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CAF9609A-760E-5FD1-7C13-65F3B490B5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altLang="ko-KR" b="1" dirty="0">
                <a:latin typeface="Malgun Gothic"/>
                <a:ea typeface="Malgun Gothic"/>
              </a:rPr>
              <a:t>Weight Matrix Quantization</a:t>
            </a: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7F52DA77-89C6-7138-865D-4957FB9494E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27F5C4-645B-3371-D66D-EC92F89D5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/>
                <a:ea typeface="맑은 고딕"/>
              </a:rPr>
              <a:t>Weight</a:t>
            </a:r>
            <a:r>
              <a:rPr lang="ko-KR" altLang="en-US" dirty="0">
                <a:latin typeface="맑은 고딕"/>
                <a:ea typeface="맑은 고딕"/>
              </a:rPr>
              <a:t> 스케일 과정</a:t>
            </a: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4AC67A-4829-A1E6-F293-FEEE7BAEE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463" y="1473200"/>
            <a:ext cx="9185275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99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>
          <a:extLst>
            <a:ext uri="{FF2B5EF4-FFF2-40B4-BE49-F238E27FC236}">
              <a16:creationId xmlns:a16="http://schemas.microsoft.com/office/drawing/2014/main" id="{572912D8-5658-4643-EE3B-3F27C513F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291DD4-ADD0-A013-5D7B-A5C8F2C22F1E}"/>
              </a:ext>
            </a:extLst>
          </p:cNvPr>
          <p:cNvSpPr/>
          <p:nvPr/>
        </p:nvSpPr>
        <p:spPr>
          <a:xfrm>
            <a:off x="1016847" y="1016000"/>
            <a:ext cx="10626513" cy="416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E33DA811-B810-3673-3C68-8944B721A4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b="1" dirty="0">
                <a:latin typeface="Malgun Gothic"/>
                <a:ea typeface="Malgun Gothic"/>
              </a:rPr>
              <a:t>Weight Matrix Quantization</a:t>
            </a: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47449D04-2652-ADE7-CBB4-E03A4EBFDFD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84C6AE-64C5-623C-38BF-0E608307F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/>
                <a:ea typeface="맑은 고딕"/>
              </a:rPr>
              <a:t>Weight에서</a:t>
            </a:r>
            <a:r>
              <a:rPr lang="ko-KR" altLang="en-US" dirty="0">
                <a:latin typeface="맑은 고딕"/>
                <a:ea typeface="맑은 고딕"/>
              </a:rPr>
              <a:t> 양자화 과정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568241-0F1E-53B4-0019-78F51E634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870" y="1524000"/>
            <a:ext cx="682416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27652"/>
      </p:ext>
    </p:extLst>
  </p:cSld>
  <p:clrMapOvr>
    <a:masterClrMapping/>
  </p:clrMapOvr>
</p:sld>
</file>

<file path=ppt/theme/theme1.xml><?xml version="1.0" encoding="utf-8"?>
<a:theme xmlns:a="http://schemas.openxmlformats.org/drawingml/2006/main" name="1_OKESTRO 16:9 가로형 표준템플릿(2022)">
  <a:themeElements>
    <a:clrScheme name="OKESTRO COLOR CHIP(221021)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F2A68"/>
      </a:accent1>
      <a:accent2>
        <a:srgbClr val="0064FF"/>
      </a:accent2>
      <a:accent3>
        <a:srgbClr val="01AAFF"/>
      </a:accent3>
      <a:accent4>
        <a:srgbClr val="A8E818"/>
      </a:accent4>
      <a:accent5>
        <a:srgbClr val="EF5928"/>
      </a:accent5>
      <a:accent6>
        <a:srgbClr val="A7ACB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4308</Words>
  <Application>Microsoft Macintosh PowerPoint</Application>
  <PresentationFormat>와이드스크린</PresentationFormat>
  <Paragraphs>387</Paragraphs>
  <Slides>37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Malgun Gothic</vt:lpstr>
      <vt:lpstr>Malgun Gothic</vt:lpstr>
      <vt:lpstr>Arial,Sans-Serif</vt:lpstr>
      <vt:lpstr>KoPub바탕체 Light</vt:lpstr>
      <vt:lpstr>Arial</vt:lpstr>
      <vt:lpstr>Charter</vt:lpstr>
      <vt:lpstr>Courier New</vt:lpstr>
      <vt:lpstr>1_OKESTRO 16:9 가로형 표준템플릿(2022)</vt:lpstr>
      <vt:lpstr>PowerPoint 프레젠테이션</vt:lpstr>
      <vt:lpstr>PowerPoint 프레젠테이션</vt:lpstr>
      <vt:lpstr>BitNet?</vt:lpstr>
      <vt:lpstr>BitNet?</vt:lpstr>
      <vt:lpstr>BitLinear, STE(Straight Through Estimator)</vt:lpstr>
      <vt:lpstr>BitLinear</vt:lpstr>
      <vt:lpstr>Weight Matrix Quantization</vt:lpstr>
      <vt:lpstr>Weight Matrix Quantization</vt:lpstr>
      <vt:lpstr>Weight Matrix Quantization</vt:lpstr>
      <vt:lpstr>Weight Matrix Quantization</vt:lpstr>
      <vt:lpstr>Weight Matrix Quantization</vt:lpstr>
      <vt:lpstr> Activation Matrix Quantization</vt:lpstr>
      <vt:lpstr> Activation Matrix Quantization</vt:lpstr>
      <vt:lpstr> Activation Matrix Quantization</vt:lpstr>
      <vt:lpstr> Activation Matrix Quantization</vt:lpstr>
      <vt:lpstr> Activation Matrix Quantization</vt:lpstr>
      <vt:lpstr> Activation Matrix Quantization</vt:lpstr>
      <vt:lpstr> Activation Matrix Quantization</vt:lpstr>
      <vt:lpstr>STE(Straight Through Estimator)</vt:lpstr>
      <vt:lpstr>STE(Straight Through Estimator)</vt:lpstr>
      <vt:lpstr>BitNet 추론</vt:lpstr>
      <vt:lpstr>BitNet 추론</vt:lpstr>
      <vt:lpstr>BitNet 추론</vt:lpstr>
      <vt:lpstr>BitNet 추론</vt:lpstr>
      <vt:lpstr>BitNet 추론</vt:lpstr>
      <vt:lpstr>BitNet 추론</vt:lpstr>
      <vt:lpstr>추론 </vt:lpstr>
      <vt:lpstr>추론 </vt:lpstr>
      <vt:lpstr>추론 </vt:lpstr>
      <vt:lpstr>추론BitNet </vt:lpstr>
      <vt:lpstr>추론Qwen </vt:lpstr>
      <vt:lpstr>추론BitNet </vt:lpstr>
      <vt:lpstr>추론Qwen </vt:lpstr>
      <vt:lpstr>추론BitNet </vt:lpstr>
      <vt:lpstr>추론BitNet </vt:lpstr>
      <vt:lpstr>추론BitNet 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wise</dc:creator>
  <cp:lastModifiedBy>조 수한</cp:lastModifiedBy>
  <cp:revision>1677</cp:revision>
  <cp:lastPrinted>2025-10-05T10:18:00Z</cp:lastPrinted>
  <dcterms:modified xsi:type="dcterms:W3CDTF">2025-10-05T10:41:11Z</dcterms:modified>
</cp:coreProperties>
</file>